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4"/>
  </p:sldMasterIdLst>
  <p:sldIdLst>
    <p:sldId id="256" r:id="rId5"/>
    <p:sldId id="257" r:id="rId6"/>
    <p:sldId id="258" r:id="rId7"/>
    <p:sldId id="259" r:id="rId8"/>
    <p:sldId id="260" r:id="rId9"/>
    <p:sldId id="261" r:id="rId10"/>
    <p:sldId id="263" r:id="rId11"/>
    <p:sldId id="264" r:id="rId12"/>
    <p:sldId id="262" r:id="rId13"/>
    <p:sldId id="265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80" autoAdjust="0"/>
    <p:restoredTop sz="94660"/>
  </p:normalViewPr>
  <p:slideViewPr>
    <p:cSldViewPr snapToGrid="0">
      <p:cViewPr varScale="1">
        <p:scale>
          <a:sx n="67" d="100"/>
          <a:sy n="67" d="100"/>
        </p:scale>
        <p:origin x="4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8:12:42.371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04-08T09:00:53.953"/>
    </inkml:context>
    <inkml:brush xml:id="br0">
      <inkml:brushProperty name="width" value="0.1" units="cm"/>
      <inkml:brushProperty name="height" value="0.1" units="cm"/>
      <inkml:brushProperty name="color" value="#FFFFFF"/>
    </inkml:brush>
  </inkml:definitions>
  <inkml:trace contextRef="#ctx0" brushRef="#br0">1 0 128,'0'6'0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16546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‹nr.›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892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customXml" Target="../ink/ink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 descr="Afbeelding met voedsel&#10;&#10;Automatisch gegenereerde beschrijving">
            <a:extLst>
              <a:ext uri="{FF2B5EF4-FFF2-40B4-BE49-F238E27FC236}">
                <a16:creationId xmlns:a16="http://schemas.microsoft.com/office/drawing/2014/main" id="{934270D4-7DEA-4AB4-AD3F-5FBEABC119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b="6250"/>
          <a:stretch/>
        </p:blipFill>
        <p:spPr>
          <a:xfrm>
            <a:off x="20" y="10"/>
            <a:ext cx="12191980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A44CD100-6267-4E62-AA64-2182A3A6A1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tx1">
                  <a:alpha val="30000"/>
                </a:schemeClr>
              </a:gs>
              <a:gs pos="33000">
                <a:schemeClr val="tx1">
                  <a:alpha val="20000"/>
                </a:schemeClr>
              </a:gs>
              <a:gs pos="0">
                <a:schemeClr val="tx1">
                  <a:alpha val="0"/>
                </a:schemeClr>
              </a:gs>
              <a:gs pos="100000">
                <a:schemeClr val="tx1">
                  <a:alpha val="30000"/>
                </a:schemeClr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585DB40-642F-4424-8B95-1ACA59134A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77980" y="1122362"/>
            <a:ext cx="5618019" cy="2802219"/>
          </a:xfrm>
        </p:spPr>
        <p:txBody>
          <a:bodyPr anchor="b">
            <a:normAutofit/>
          </a:bodyPr>
          <a:lstStyle/>
          <a:p>
            <a:r>
              <a:rPr lang="nl-NL" sz="4800" dirty="0">
                <a:solidFill>
                  <a:schemeClr val="bg1"/>
                </a:solidFill>
              </a:rPr>
              <a:t>Slechthorendheid &amp; duizeligheid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A2249006-6E0E-4639-B9A2-547B7D569E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7980" y="3969352"/>
            <a:ext cx="5618020" cy="236613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nl-NL" sz="4000" dirty="0">
                <a:solidFill>
                  <a:schemeClr val="bg1"/>
                </a:solidFill>
              </a:rPr>
              <a:t>LF2 P7 MK1</a:t>
            </a:r>
          </a:p>
          <a:p>
            <a:pPr>
              <a:lnSpc>
                <a:spcPct val="100000"/>
              </a:lnSpc>
            </a:pPr>
            <a:r>
              <a:rPr lang="nl-NL" sz="4000" dirty="0">
                <a:solidFill>
                  <a:schemeClr val="bg1"/>
                </a:solidFill>
              </a:rPr>
              <a:t>April 2020</a:t>
            </a:r>
          </a:p>
        </p:txBody>
      </p:sp>
    </p:spTree>
    <p:extLst>
      <p:ext uri="{BB962C8B-B14F-4D97-AF65-F5344CB8AC3E}">
        <p14:creationId xmlns:p14="http://schemas.microsoft.com/office/powerpoint/2010/main" val="21651856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238522-4833-4B3B-9FCD-3D89AAD800A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9797" y="2095500"/>
            <a:ext cx="11436477" cy="2114550"/>
          </a:xfrm>
        </p:spPr>
        <p:txBody>
          <a:bodyPr/>
          <a:lstStyle/>
          <a:p>
            <a:r>
              <a:rPr lang="nl-NL" dirty="0"/>
              <a:t>Bezig met opdracht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70135888-01B0-46E6-BDC8-BAD05D32718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292082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745DEEED-BE3A-4307-800A-45F555B51C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Freeform: Shape 11">
            <a:extLst>
              <a:ext uri="{FF2B5EF4-FFF2-40B4-BE49-F238E27FC236}">
                <a16:creationId xmlns:a16="http://schemas.microsoft.com/office/drawing/2014/main" id="{F5C73706-35AD-4797-B796-D806B8FE5A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5006297" cy="6858000"/>
          </a:xfrm>
          <a:custGeom>
            <a:avLst/>
            <a:gdLst>
              <a:gd name="connsiteX0" fmla="*/ 5006297 w 5006297"/>
              <a:gd name="connsiteY0" fmla="*/ 0 h 6858000"/>
              <a:gd name="connsiteX1" fmla="*/ 1229608 w 5006297"/>
              <a:gd name="connsiteY1" fmla="*/ 0 h 6858000"/>
              <a:gd name="connsiteX2" fmla="*/ 1128285 w 5006297"/>
              <a:gd name="connsiteY2" fmla="*/ 156518 h 6858000"/>
              <a:gd name="connsiteX3" fmla="*/ 768782 w 5006297"/>
              <a:gd name="connsiteY3" fmla="*/ 825746 h 6858000"/>
              <a:gd name="connsiteX4" fmla="*/ 743290 w 5006297"/>
              <a:gd name="connsiteY4" fmla="*/ 860183 h 6858000"/>
              <a:gd name="connsiteX5" fmla="*/ 787138 w 5006297"/>
              <a:gd name="connsiteY5" fmla="*/ 756243 h 6858000"/>
              <a:gd name="connsiteX6" fmla="*/ 980544 w 5006297"/>
              <a:gd name="connsiteY6" fmla="*/ 339016 h 6858000"/>
              <a:gd name="connsiteX7" fmla="*/ 1161966 w 5006297"/>
              <a:gd name="connsiteY7" fmla="*/ 0 h 6858000"/>
              <a:gd name="connsiteX8" fmla="*/ 1104491 w 5006297"/>
              <a:gd name="connsiteY8" fmla="*/ 0 h 6858000"/>
              <a:gd name="connsiteX9" fmla="*/ 993044 w 5006297"/>
              <a:gd name="connsiteY9" fmla="*/ 204247 h 6858000"/>
              <a:gd name="connsiteX10" fmla="*/ 494731 w 5006297"/>
              <a:gd name="connsiteY10" fmla="*/ 1375322 h 6858000"/>
              <a:gd name="connsiteX11" fmla="*/ 46559 w 5006297"/>
              <a:gd name="connsiteY11" fmla="*/ 3329787 h 6858000"/>
              <a:gd name="connsiteX12" fmla="*/ 12272 w 5006297"/>
              <a:gd name="connsiteY12" fmla="*/ 4352595 h 6858000"/>
              <a:gd name="connsiteX13" fmla="*/ 171094 w 5006297"/>
              <a:gd name="connsiteY13" fmla="*/ 5544543 h 6858000"/>
              <a:gd name="connsiteX14" fmla="*/ 538125 w 5006297"/>
              <a:gd name="connsiteY14" fmla="*/ 6816123 h 6858000"/>
              <a:gd name="connsiteX15" fmla="*/ 555724 w 5006297"/>
              <a:gd name="connsiteY15" fmla="*/ 6858000 h 6858000"/>
              <a:gd name="connsiteX16" fmla="*/ 608303 w 5006297"/>
              <a:gd name="connsiteY16" fmla="*/ 6858000 h 6858000"/>
              <a:gd name="connsiteX17" fmla="*/ 596366 w 5006297"/>
              <a:gd name="connsiteY17" fmla="*/ 6829337 h 6858000"/>
              <a:gd name="connsiteX18" fmla="*/ 364843 w 5006297"/>
              <a:gd name="connsiteY18" fmla="*/ 6132604 h 6858000"/>
              <a:gd name="connsiteX19" fmla="*/ 213412 w 5006297"/>
              <a:gd name="connsiteY19" fmla="*/ 5505676 h 6858000"/>
              <a:gd name="connsiteX20" fmla="*/ 211628 w 5006297"/>
              <a:gd name="connsiteY20" fmla="*/ 5472254 h 6858000"/>
              <a:gd name="connsiteX21" fmla="*/ 311945 w 5006297"/>
              <a:gd name="connsiteY21" fmla="*/ 5821167 h 6858000"/>
              <a:gd name="connsiteX22" fmla="*/ 623960 w 5006297"/>
              <a:gd name="connsiteY22" fmla="*/ 6658826 h 6858000"/>
              <a:gd name="connsiteX23" fmla="*/ 717350 w 5006297"/>
              <a:gd name="connsiteY23" fmla="*/ 6858000 h 6858000"/>
              <a:gd name="connsiteX24" fmla="*/ 5006297 w 5006297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5006297" h="6858000">
                <a:moveTo>
                  <a:pt x="5006297" y="0"/>
                </a:moveTo>
                <a:lnTo>
                  <a:pt x="1229608" y="0"/>
                </a:lnTo>
                <a:lnTo>
                  <a:pt x="1128285" y="156518"/>
                </a:lnTo>
                <a:cubicBezTo>
                  <a:pt x="996915" y="372642"/>
                  <a:pt x="877575" y="596029"/>
                  <a:pt x="768782" y="825746"/>
                </a:cubicBezTo>
                <a:cubicBezTo>
                  <a:pt x="763429" y="839224"/>
                  <a:pt x="754646" y="851089"/>
                  <a:pt x="743290" y="860183"/>
                </a:cubicBezTo>
                <a:cubicBezTo>
                  <a:pt x="757948" y="825621"/>
                  <a:pt x="772224" y="790805"/>
                  <a:pt x="787138" y="756243"/>
                </a:cubicBezTo>
                <a:cubicBezTo>
                  <a:pt x="848067" y="615114"/>
                  <a:pt x="912406" y="475964"/>
                  <a:pt x="980544" y="339016"/>
                </a:cubicBezTo>
                <a:lnTo>
                  <a:pt x="1161966" y="0"/>
                </a:lnTo>
                <a:lnTo>
                  <a:pt x="1104491" y="0"/>
                </a:lnTo>
                <a:lnTo>
                  <a:pt x="993044" y="204247"/>
                </a:lnTo>
                <a:cubicBezTo>
                  <a:pt x="798291" y="579761"/>
                  <a:pt x="634561" y="971401"/>
                  <a:pt x="494731" y="1375322"/>
                </a:cubicBezTo>
                <a:cubicBezTo>
                  <a:pt x="277072" y="2009491"/>
                  <a:pt x="126862" y="2664550"/>
                  <a:pt x="46559" y="3329787"/>
                </a:cubicBezTo>
                <a:cubicBezTo>
                  <a:pt x="4496" y="3670216"/>
                  <a:pt x="-14242" y="4010141"/>
                  <a:pt x="12272" y="4352595"/>
                </a:cubicBezTo>
                <a:cubicBezTo>
                  <a:pt x="43627" y="4752907"/>
                  <a:pt x="90918" y="5150814"/>
                  <a:pt x="171094" y="5544543"/>
                </a:cubicBezTo>
                <a:cubicBezTo>
                  <a:pt x="259524" y="5979227"/>
                  <a:pt x="379573" y="6403657"/>
                  <a:pt x="538125" y="6816123"/>
                </a:cubicBezTo>
                <a:lnTo>
                  <a:pt x="555724" y="6858000"/>
                </a:lnTo>
                <a:lnTo>
                  <a:pt x="608303" y="6858000"/>
                </a:lnTo>
                <a:lnTo>
                  <a:pt x="596366" y="6829337"/>
                </a:lnTo>
                <a:cubicBezTo>
                  <a:pt x="508696" y="6602484"/>
                  <a:pt x="431985" y="6369981"/>
                  <a:pt x="364843" y="6132604"/>
                </a:cubicBezTo>
                <a:cubicBezTo>
                  <a:pt x="306463" y="5925865"/>
                  <a:pt x="263378" y="5714822"/>
                  <a:pt x="213412" y="5505676"/>
                </a:cubicBezTo>
                <a:cubicBezTo>
                  <a:pt x="212231" y="5494574"/>
                  <a:pt x="211637" y="5483421"/>
                  <a:pt x="211628" y="5472254"/>
                </a:cubicBezTo>
                <a:cubicBezTo>
                  <a:pt x="248210" y="5599108"/>
                  <a:pt x="277401" y="5710897"/>
                  <a:pt x="311945" y="5821167"/>
                </a:cubicBezTo>
                <a:cubicBezTo>
                  <a:pt x="401999" y="6108329"/>
                  <a:pt x="505868" y="6387643"/>
                  <a:pt x="623960" y="6658826"/>
                </a:cubicBezTo>
                <a:lnTo>
                  <a:pt x="717350" y="6858000"/>
                </a:lnTo>
                <a:lnTo>
                  <a:pt x="5006297" y="6858000"/>
                </a:lnTo>
                <a:close/>
              </a:path>
            </a:pathLst>
          </a:custGeom>
          <a:solidFill>
            <a:srgbClr val="3EB399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3A85D21-79FA-4CFB-B22C-E92DB519815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644652"/>
            <a:ext cx="3182112" cy="556869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>
                <a:solidFill>
                  <a:schemeClr val="bg1"/>
                </a:solidFill>
              </a:rPr>
              <a:t>Opbouw van het oor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5B594559-EC0A-4771-A2C4-A364E0B07FB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94350" y="644652"/>
            <a:ext cx="5856401" cy="556869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100000"/>
              </a:lnSpc>
            </a:pPr>
            <a:r>
              <a:rPr lang="en-US" b="1" dirty="0" err="1"/>
              <a:t>Buitenoor</a:t>
            </a:r>
            <a:r>
              <a:rPr lang="en-US" b="1" dirty="0"/>
              <a:t>:</a:t>
            </a:r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Oorschelp</a:t>
            </a:r>
            <a:r>
              <a:rPr lang="en-US" dirty="0"/>
              <a:t> </a:t>
            </a:r>
            <a:r>
              <a:rPr lang="en-US" dirty="0" err="1"/>
              <a:t>en</a:t>
            </a:r>
            <a:r>
              <a:rPr lang="en-US" dirty="0"/>
              <a:t> </a:t>
            </a:r>
            <a:r>
              <a:rPr lang="en-US" dirty="0" err="1"/>
              <a:t>gehoorgang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/>
              <a:t>Middenoor</a:t>
            </a:r>
            <a:r>
              <a:rPr lang="en-US" b="1" dirty="0"/>
              <a:t> (</a:t>
            </a:r>
            <a:r>
              <a:rPr lang="en-US" b="1" dirty="0" err="1"/>
              <a:t>luchtgevulde</a:t>
            </a:r>
            <a:r>
              <a:rPr lang="en-US" b="1" dirty="0"/>
              <a:t> </a:t>
            </a:r>
            <a:r>
              <a:rPr lang="en-US" b="1" dirty="0" err="1"/>
              <a:t>holte</a:t>
            </a:r>
            <a:r>
              <a:rPr lang="en-US" b="1" dirty="0"/>
              <a:t>):</a:t>
            </a:r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Buis</a:t>
            </a:r>
            <a:r>
              <a:rPr lang="en-US" dirty="0"/>
              <a:t> van </a:t>
            </a:r>
            <a:r>
              <a:rPr lang="en-US" dirty="0" err="1"/>
              <a:t>Eustachius</a:t>
            </a:r>
            <a:endParaRPr lang="en-US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Trommelvlies</a:t>
            </a:r>
            <a:endParaRPr lang="en-US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/>
              <a:t>3 </a:t>
            </a:r>
            <a:r>
              <a:rPr lang="en-US" dirty="0" err="1"/>
              <a:t>gehoorbeentjes</a:t>
            </a:r>
            <a:r>
              <a:rPr lang="en-US" dirty="0"/>
              <a:t>: </a:t>
            </a:r>
            <a:r>
              <a:rPr lang="en-US" dirty="0" err="1"/>
              <a:t>hamer</a:t>
            </a:r>
            <a:r>
              <a:rPr lang="en-US" dirty="0"/>
              <a:t>, </a:t>
            </a:r>
            <a:r>
              <a:rPr lang="en-US" dirty="0" err="1"/>
              <a:t>aambeeld</a:t>
            </a:r>
            <a:r>
              <a:rPr lang="en-US" dirty="0"/>
              <a:t> &amp; </a:t>
            </a:r>
            <a:r>
              <a:rPr lang="en-US" dirty="0" err="1"/>
              <a:t>stijgbeugel</a:t>
            </a:r>
            <a:r>
              <a:rPr lang="en-US" dirty="0"/>
              <a:t>.</a:t>
            </a:r>
          </a:p>
          <a:p>
            <a:pPr>
              <a:lnSpc>
                <a:spcPct val="100000"/>
              </a:lnSpc>
            </a:pPr>
            <a:r>
              <a:rPr lang="en-US" b="1" dirty="0" err="1"/>
              <a:t>Binnenoor</a:t>
            </a:r>
            <a:r>
              <a:rPr lang="en-US" b="1" dirty="0"/>
              <a:t> (met </a:t>
            </a:r>
            <a:r>
              <a:rPr lang="en-US" b="1" dirty="0" err="1"/>
              <a:t>vloeistof</a:t>
            </a:r>
            <a:r>
              <a:rPr lang="en-US" b="1" dirty="0"/>
              <a:t> </a:t>
            </a:r>
            <a:r>
              <a:rPr lang="en-US" b="1" dirty="0" err="1"/>
              <a:t>gevulde</a:t>
            </a:r>
            <a:r>
              <a:rPr lang="en-US" b="1" dirty="0"/>
              <a:t> </a:t>
            </a:r>
            <a:r>
              <a:rPr lang="en-US" b="1" dirty="0" err="1"/>
              <a:t>holte</a:t>
            </a:r>
            <a:r>
              <a:rPr lang="en-US" b="1" dirty="0"/>
              <a:t>):</a:t>
            </a:r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Slakkenhuis</a:t>
            </a:r>
            <a:endParaRPr lang="en-US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Gehoorzenuw</a:t>
            </a:r>
            <a:endParaRPr lang="en-US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dirty="0" err="1"/>
              <a:t>Evenwichtsorgaan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1448355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743AA782-23D1-4521-8CAD-47662984A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9DAC3FC-C1B9-4C51-B49F-B9FFA926DB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5" y="640080"/>
            <a:ext cx="5263895" cy="1565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3200" dirty="0" err="1"/>
              <a:t>Geleidingsslechthorendheid</a:t>
            </a:r>
            <a:endParaRPr lang="en-US" sz="2700" dirty="0"/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30936" y="2386584"/>
            <a:ext cx="4114800" cy="18288"/>
          </a:xfrm>
          <a:custGeom>
            <a:avLst/>
            <a:gdLst>
              <a:gd name="connsiteX0" fmla="*/ 0 w 4114800"/>
              <a:gd name="connsiteY0" fmla="*/ 0 h 18288"/>
              <a:gd name="connsiteX1" fmla="*/ 768096 w 4114800"/>
              <a:gd name="connsiteY1" fmla="*/ 0 h 18288"/>
              <a:gd name="connsiteX2" fmla="*/ 1495044 w 4114800"/>
              <a:gd name="connsiteY2" fmla="*/ 0 h 18288"/>
              <a:gd name="connsiteX3" fmla="*/ 2221992 w 4114800"/>
              <a:gd name="connsiteY3" fmla="*/ 0 h 18288"/>
              <a:gd name="connsiteX4" fmla="*/ 2784348 w 4114800"/>
              <a:gd name="connsiteY4" fmla="*/ 0 h 18288"/>
              <a:gd name="connsiteX5" fmla="*/ 3387852 w 4114800"/>
              <a:gd name="connsiteY5" fmla="*/ 0 h 18288"/>
              <a:gd name="connsiteX6" fmla="*/ 4114800 w 4114800"/>
              <a:gd name="connsiteY6" fmla="*/ 0 h 18288"/>
              <a:gd name="connsiteX7" fmla="*/ 4114800 w 4114800"/>
              <a:gd name="connsiteY7" fmla="*/ 18288 h 18288"/>
              <a:gd name="connsiteX8" fmla="*/ 3429000 w 4114800"/>
              <a:gd name="connsiteY8" fmla="*/ 18288 h 18288"/>
              <a:gd name="connsiteX9" fmla="*/ 2866644 w 4114800"/>
              <a:gd name="connsiteY9" fmla="*/ 18288 h 18288"/>
              <a:gd name="connsiteX10" fmla="*/ 2304288 w 4114800"/>
              <a:gd name="connsiteY10" fmla="*/ 18288 h 18288"/>
              <a:gd name="connsiteX11" fmla="*/ 1577340 w 4114800"/>
              <a:gd name="connsiteY11" fmla="*/ 18288 h 18288"/>
              <a:gd name="connsiteX12" fmla="*/ 973836 w 4114800"/>
              <a:gd name="connsiteY12" fmla="*/ 18288 h 18288"/>
              <a:gd name="connsiteX13" fmla="*/ 0 w 4114800"/>
              <a:gd name="connsiteY13" fmla="*/ 18288 h 18288"/>
              <a:gd name="connsiteX14" fmla="*/ 0 w 4114800"/>
              <a:gd name="connsiteY14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4114800" h="18288" fill="none" extrusionOk="0">
                <a:moveTo>
                  <a:pt x="0" y="0"/>
                </a:moveTo>
                <a:cubicBezTo>
                  <a:pt x="338280" y="-26110"/>
                  <a:pt x="483942" y="6555"/>
                  <a:pt x="768096" y="0"/>
                </a:cubicBezTo>
                <a:cubicBezTo>
                  <a:pt x="1052250" y="-6555"/>
                  <a:pt x="1331484" y="24616"/>
                  <a:pt x="1495044" y="0"/>
                </a:cubicBezTo>
                <a:cubicBezTo>
                  <a:pt x="1658604" y="-24616"/>
                  <a:pt x="2056661" y="-33562"/>
                  <a:pt x="2221992" y="0"/>
                </a:cubicBezTo>
                <a:cubicBezTo>
                  <a:pt x="2387323" y="33562"/>
                  <a:pt x="2629463" y="-20094"/>
                  <a:pt x="2784348" y="0"/>
                </a:cubicBezTo>
                <a:cubicBezTo>
                  <a:pt x="2939233" y="20094"/>
                  <a:pt x="3151981" y="1524"/>
                  <a:pt x="3387852" y="0"/>
                </a:cubicBezTo>
                <a:cubicBezTo>
                  <a:pt x="3623723" y="-1524"/>
                  <a:pt x="3882724" y="26165"/>
                  <a:pt x="4114800" y="0"/>
                </a:cubicBezTo>
                <a:cubicBezTo>
                  <a:pt x="4114300" y="8855"/>
                  <a:pt x="4114909" y="14521"/>
                  <a:pt x="4114800" y="18288"/>
                </a:cubicBezTo>
                <a:cubicBezTo>
                  <a:pt x="3910038" y="37744"/>
                  <a:pt x="3683432" y="-3969"/>
                  <a:pt x="3429000" y="18288"/>
                </a:cubicBezTo>
                <a:cubicBezTo>
                  <a:pt x="3174568" y="40545"/>
                  <a:pt x="3085815" y="44166"/>
                  <a:pt x="2866644" y="18288"/>
                </a:cubicBezTo>
                <a:cubicBezTo>
                  <a:pt x="2647473" y="-7590"/>
                  <a:pt x="2580474" y="31338"/>
                  <a:pt x="2304288" y="18288"/>
                </a:cubicBezTo>
                <a:cubicBezTo>
                  <a:pt x="2028102" y="5238"/>
                  <a:pt x="1863008" y="-2001"/>
                  <a:pt x="1577340" y="18288"/>
                </a:cubicBezTo>
                <a:cubicBezTo>
                  <a:pt x="1291672" y="38577"/>
                  <a:pt x="1243931" y="9893"/>
                  <a:pt x="973836" y="18288"/>
                </a:cubicBezTo>
                <a:cubicBezTo>
                  <a:pt x="703741" y="26683"/>
                  <a:pt x="317656" y="-5910"/>
                  <a:pt x="0" y="18288"/>
                </a:cubicBezTo>
                <a:cubicBezTo>
                  <a:pt x="683" y="12014"/>
                  <a:pt x="724" y="5908"/>
                  <a:pt x="0" y="0"/>
                </a:cubicBezTo>
                <a:close/>
              </a:path>
              <a:path w="4114800" h="18288" stroke="0" extrusionOk="0">
                <a:moveTo>
                  <a:pt x="0" y="0"/>
                </a:moveTo>
                <a:cubicBezTo>
                  <a:pt x="276109" y="5266"/>
                  <a:pt x="325589" y="-19584"/>
                  <a:pt x="644652" y="0"/>
                </a:cubicBezTo>
                <a:cubicBezTo>
                  <a:pt x="963715" y="19584"/>
                  <a:pt x="1064991" y="6066"/>
                  <a:pt x="1207008" y="0"/>
                </a:cubicBezTo>
                <a:cubicBezTo>
                  <a:pt x="1349025" y="-6066"/>
                  <a:pt x="1791724" y="14506"/>
                  <a:pt x="1975104" y="0"/>
                </a:cubicBezTo>
                <a:cubicBezTo>
                  <a:pt x="2158484" y="-14506"/>
                  <a:pt x="2397469" y="20822"/>
                  <a:pt x="2619756" y="0"/>
                </a:cubicBezTo>
                <a:cubicBezTo>
                  <a:pt x="2842043" y="-20822"/>
                  <a:pt x="2992157" y="20388"/>
                  <a:pt x="3264408" y="0"/>
                </a:cubicBezTo>
                <a:cubicBezTo>
                  <a:pt x="3536659" y="-20388"/>
                  <a:pt x="3855620" y="38211"/>
                  <a:pt x="4114800" y="0"/>
                </a:cubicBezTo>
                <a:cubicBezTo>
                  <a:pt x="4113902" y="7180"/>
                  <a:pt x="4114969" y="13790"/>
                  <a:pt x="4114800" y="18288"/>
                </a:cubicBezTo>
                <a:cubicBezTo>
                  <a:pt x="3968901" y="8593"/>
                  <a:pt x="3623428" y="17559"/>
                  <a:pt x="3429000" y="18288"/>
                </a:cubicBezTo>
                <a:cubicBezTo>
                  <a:pt x="3234572" y="19017"/>
                  <a:pt x="3085079" y="41804"/>
                  <a:pt x="2866644" y="18288"/>
                </a:cubicBezTo>
                <a:cubicBezTo>
                  <a:pt x="2648209" y="-5228"/>
                  <a:pt x="2451737" y="24580"/>
                  <a:pt x="2180844" y="18288"/>
                </a:cubicBezTo>
                <a:cubicBezTo>
                  <a:pt x="1909951" y="11996"/>
                  <a:pt x="1681589" y="12244"/>
                  <a:pt x="1495044" y="18288"/>
                </a:cubicBezTo>
                <a:cubicBezTo>
                  <a:pt x="1308499" y="24332"/>
                  <a:pt x="1136614" y="21789"/>
                  <a:pt x="850392" y="18288"/>
                </a:cubicBezTo>
                <a:cubicBezTo>
                  <a:pt x="564170" y="14787"/>
                  <a:pt x="210636" y="54701"/>
                  <a:pt x="0" y="18288"/>
                </a:cubicBezTo>
                <a:cubicBezTo>
                  <a:pt x="571" y="10093"/>
                  <a:pt x="-125" y="8407"/>
                  <a:pt x="0" y="0"/>
                </a:cubicBezTo>
                <a:close/>
              </a:path>
            </a:pathLst>
          </a:custGeom>
          <a:solidFill>
            <a:srgbClr val="3EB399"/>
          </a:solidFill>
          <a:ln w="38100" cap="rnd">
            <a:solidFill>
              <a:srgbClr val="3EB399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B99D6D8D-FE08-4D20-BC48-5283D9D203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2660904"/>
            <a:ext cx="4818888" cy="3547872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Geluidstrillingen</a:t>
            </a:r>
            <a:r>
              <a:rPr lang="en-US" sz="2000" dirty="0"/>
              <a:t> </a:t>
            </a:r>
            <a:r>
              <a:rPr lang="en-US" sz="2000" dirty="0" err="1"/>
              <a:t>worden</a:t>
            </a:r>
            <a:r>
              <a:rPr lang="en-US" sz="2000" dirty="0"/>
              <a:t> </a:t>
            </a:r>
            <a:r>
              <a:rPr lang="en-US" sz="2000" dirty="0" err="1"/>
              <a:t>niet</a:t>
            </a:r>
            <a:r>
              <a:rPr lang="en-US" sz="2000" dirty="0"/>
              <a:t> </a:t>
            </a:r>
            <a:r>
              <a:rPr lang="en-US" sz="2000" dirty="0" err="1"/>
              <a:t>goed</a:t>
            </a:r>
            <a:r>
              <a:rPr lang="en-US" sz="2000" dirty="0"/>
              <a:t> </a:t>
            </a:r>
            <a:r>
              <a:rPr lang="en-US" sz="2000" dirty="0" err="1"/>
              <a:t>voortgeleidt</a:t>
            </a:r>
            <a:r>
              <a:rPr lang="en-US" sz="2000" dirty="0"/>
              <a:t> </a:t>
            </a:r>
            <a:r>
              <a:rPr lang="en-US" sz="2000" dirty="0" err="1"/>
              <a:t>naar</a:t>
            </a:r>
            <a:r>
              <a:rPr lang="en-US" sz="2000" dirty="0"/>
              <a:t> het </a:t>
            </a:r>
            <a:r>
              <a:rPr lang="en-US" sz="2000" dirty="0" err="1"/>
              <a:t>slakkenhuis</a:t>
            </a:r>
            <a:endParaRPr lang="en-US" sz="20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Geluid</a:t>
            </a:r>
            <a:r>
              <a:rPr lang="en-US" sz="2000" dirty="0"/>
              <a:t> in het </a:t>
            </a:r>
            <a:r>
              <a:rPr lang="en-US" sz="2000" dirty="0" err="1"/>
              <a:t>buitenoor</a:t>
            </a:r>
            <a:r>
              <a:rPr lang="en-US" sz="2000" dirty="0"/>
              <a:t> of </a:t>
            </a:r>
            <a:r>
              <a:rPr lang="en-US" sz="2000" dirty="0" err="1"/>
              <a:t>middenoor</a:t>
            </a:r>
            <a:r>
              <a:rPr lang="en-US" sz="2000" dirty="0"/>
              <a:t> </a:t>
            </a:r>
            <a:r>
              <a:rPr lang="en-US" sz="2000" dirty="0" err="1"/>
              <a:t>komt</a:t>
            </a:r>
            <a:r>
              <a:rPr lang="en-US" sz="2000" dirty="0"/>
              <a:t> </a:t>
            </a:r>
            <a:r>
              <a:rPr lang="en-US" sz="2000" dirty="0" err="1"/>
              <a:t>gedempt</a:t>
            </a:r>
            <a:r>
              <a:rPr lang="en-US" sz="2000" dirty="0"/>
              <a:t> door.</a:t>
            </a:r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000" dirty="0" err="1"/>
              <a:t>Oorzaken</a:t>
            </a:r>
            <a:r>
              <a:rPr lang="en-US" sz="2000" dirty="0"/>
              <a:t> in </a:t>
            </a:r>
            <a:r>
              <a:rPr lang="en-US" sz="2000" dirty="0" err="1"/>
              <a:t>uitwendige</a:t>
            </a:r>
            <a:r>
              <a:rPr lang="en-US" sz="2000" dirty="0"/>
              <a:t> </a:t>
            </a:r>
            <a:r>
              <a:rPr lang="en-US" sz="2000" dirty="0" err="1"/>
              <a:t>gehoorgang</a:t>
            </a:r>
            <a:r>
              <a:rPr lang="en-US" sz="2000" dirty="0"/>
              <a:t>, </a:t>
            </a:r>
            <a:r>
              <a:rPr lang="en-US" sz="2000" dirty="0" err="1"/>
              <a:t>trommelvlies</a:t>
            </a:r>
            <a:r>
              <a:rPr lang="en-US" sz="2000" dirty="0"/>
              <a:t> of </a:t>
            </a:r>
            <a:r>
              <a:rPr lang="en-US" sz="2000" dirty="0" err="1"/>
              <a:t>middenoor</a:t>
            </a:r>
            <a:r>
              <a:rPr lang="en-US" sz="2000" dirty="0"/>
              <a:t>.</a:t>
            </a:r>
          </a:p>
          <a:p>
            <a:pPr marL="5715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Cerumen</a:t>
            </a:r>
          </a:p>
          <a:p>
            <a:pPr marL="5715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Otitis externa</a:t>
            </a:r>
          </a:p>
          <a:p>
            <a:pPr marL="5715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 err="1"/>
              <a:t>Trommelvliesperforatie</a:t>
            </a:r>
            <a:endParaRPr lang="en-US" sz="2000" dirty="0"/>
          </a:p>
          <a:p>
            <a:pPr marL="5715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 err="1"/>
              <a:t>Verkoudheid</a:t>
            </a:r>
            <a:endParaRPr lang="en-US" sz="2000" dirty="0"/>
          </a:p>
          <a:p>
            <a:pPr marL="5715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/>
              <a:t>OMA/OME</a:t>
            </a:r>
          </a:p>
          <a:p>
            <a:pPr marL="571500" indent="-342900">
              <a:lnSpc>
                <a:spcPct val="100000"/>
              </a:lnSpc>
              <a:buFont typeface="Wingdings" panose="05000000000000000000" pitchFamily="2" charset="2"/>
              <a:buChar char="ü"/>
            </a:pPr>
            <a:r>
              <a:rPr lang="en-US" sz="2000" dirty="0" err="1"/>
              <a:t>Otosclerose</a:t>
            </a:r>
            <a:endParaRPr lang="en-US" sz="2000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77" name="Ink 76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>
          <p:pic>
            <p:nvPicPr>
              <p:cNvPr id="77" name="Ink 76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1026" name="Picture 2" descr="Geleidingsslechthorendheid of geleidingsverlies - Hoorzaken">
            <a:extLst>
              <a:ext uri="{FF2B5EF4-FFF2-40B4-BE49-F238E27FC236}">
                <a16:creationId xmlns:a16="http://schemas.microsoft.com/office/drawing/2014/main" id="{0C41A355-70E1-4673-A348-742DC28943E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207905" y="2373394"/>
            <a:ext cx="5458968" cy="38485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618112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5" name="Rectangle 9">
            <a:extLst>
              <a:ext uri="{FF2B5EF4-FFF2-40B4-BE49-F238E27FC236}">
                <a16:creationId xmlns:a16="http://schemas.microsoft.com/office/drawing/2014/main" id="{100EDD19-6802-4EC3-95CE-CFFAB042CF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6">
            <a:extLst>
              <a:ext uri="{FF2B5EF4-FFF2-40B4-BE49-F238E27FC236}">
                <a16:creationId xmlns:a16="http://schemas.microsoft.com/office/drawing/2014/main" id="{DB17E863-922E-4C26-BD64-E8FD41D2866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9036" y="1677373"/>
            <a:ext cx="10853928" cy="18288"/>
          </a:xfrm>
          <a:custGeom>
            <a:avLst/>
            <a:gdLst>
              <a:gd name="connsiteX0" fmla="*/ 0 w 10853928"/>
              <a:gd name="connsiteY0" fmla="*/ 0 h 18288"/>
              <a:gd name="connsiteX1" fmla="*/ 461292 w 10853928"/>
              <a:gd name="connsiteY1" fmla="*/ 0 h 18288"/>
              <a:gd name="connsiteX2" fmla="*/ 1139662 w 10853928"/>
              <a:gd name="connsiteY2" fmla="*/ 0 h 18288"/>
              <a:gd name="connsiteX3" fmla="*/ 1926572 w 10853928"/>
              <a:gd name="connsiteY3" fmla="*/ 0 h 18288"/>
              <a:gd name="connsiteX4" fmla="*/ 2279325 w 10853928"/>
              <a:gd name="connsiteY4" fmla="*/ 0 h 18288"/>
              <a:gd name="connsiteX5" fmla="*/ 2632078 w 10853928"/>
              <a:gd name="connsiteY5" fmla="*/ 0 h 18288"/>
              <a:gd name="connsiteX6" fmla="*/ 3527527 w 10853928"/>
              <a:gd name="connsiteY6" fmla="*/ 0 h 18288"/>
              <a:gd name="connsiteX7" fmla="*/ 4205897 w 10853928"/>
              <a:gd name="connsiteY7" fmla="*/ 0 h 18288"/>
              <a:gd name="connsiteX8" fmla="*/ 4558650 w 10853928"/>
              <a:gd name="connsiteY8" fmla="*/ 0 h 18288"/>
              <a:gd name="connsiteX9" fmla="*/ 5237020 w 10853928"/>
              <a:gd name="connsiteY9" fmla="*/ 0 h 18288"/>
              <a:gd name="connsiteX10" fmla="*/ 6132469 w 10853928"/>
              <a:gd name="connsiteY10" fmla="*/ 0 h 18288"/>
              <a:gd name="connsiteX11" fmla="*/ 6702301 w 10853928"/>
              <a:gd name="connsiteY11" fmla="*/ 0 h 18288"/>
              <a:gd name="connsiteX12" fmla="*/ 7272132 w 10853928"/>
              <a:gd name="connsiteY12" fmla="*/ 0 h 18288"/>
              <a:gd name="connsiteX13" fmla="*/ 7950502 w 10853928"/>
              <a:gd name="connsiteY13" fmla="*/ 0 h 18288"/>
              <a:gd name="connsiteX14" fmla="*/ 8737412 w 10853928"/>
              <a:gd name="connsiteY14" fmla="*/ 0 h 18288"/>
              <a:gd name="connsiteX15" fmla="*/ 9524322 w 10853928"/>
              <a:gd name="connsiteY15" fmla="*/ 0 h 18288"/>
              <a:gd name="connsiteX16" fmla="*/ 10853928 w 10853928"/>
              <a:gd name="connsiteY16" fmla="*/ 0 h 18288"/>
              <a:gd name="connsiteX17" fmla="*/ 10853928 w 10853928"/>
              <a:gd name="connsiteY17" fmla="*/ 18288 h 18288"/>
              <a:gd name="connsiteX18" fmla="*/ 10392636 w 10853928"/>
              <a:gd name="connsiteY18" fmla="*/ 18288 h 18288"/>
              <a:gd name="connsiteX19" fmla="*/ 9497187 w 10853928"/>
              <a:gd name="connsiteY19" fmla="*/ 18288 h 18288"/>
              <a:gd name="connsiteX20" fmla="*/ 8818817 w 10853928"/>
              <a:gd name="connsiteY20" fmla="*/ 18288 h 18288"/>
              <a:gd name="connsiteX21" fmla="*/ 8466064 w 10853928"/>
              <a:gd name="connsiteY21" fmla="*/ 18288 h 18288"/>
              <a:gd name="connsiteX22" fmla="*/ 7787693 w 10853928"/>
              <a:gd name="connsiteY22" fmla="*/ 18288 h 18288"/>
              <a:gd name="connsiteX23" fmla="*/ 7217862 w 10853928"/>
              <a:gd name="connsiteY23" fmla="*/ 18288 h 18288"/>
              <a:gd name="connsiteX24" fmla="*/ 6648031 w 10853928"/>
              <a:gd name="connsiteY24" fmla="*/ 18288 h 18288"/>
              <a:gd name="connsiteX25" fmla="*/ 6078200 w 10853928"/>
              <a:gd name="connsiteY25" fmla="*/ 18288 h 18288"/>
              <a:gd name="connsiteX26" fmla="*/ 5508368 w 10853928"/>
              <a:gd name="connsiteY26" fmla="*/ 18288 h 18288"/>
              <a:gd name="connsiteX27" fmla="*/ 4721459 w 10853928"/>
              <a:gd name="connsiteY27" fmla="*/ 18288 h 18288"/>
              <a:gd name="connsiteX28" fmla="*/ 4043088 w 10853928"/>
              <a:gd name="connsiteY28" fmla="*/ 18288 h 18288"/>
              <a:gd name="connsiteX29" fmla="*/ 3690336 w 10853928"/>
              <a:gd name="connsiteY29" fmla="*/ 18288 h 18288"/>
              <a:gd name="connsiteX30" fmla="*/ 3120504 w 10853928"/>
              <a:gd name="connsiteY30" fmla="*/ 18288 h 18288"/>
              <a:gd name="connsiteX31" fmla="*/ 2333595 w 10853928"/>
              <a:gd name="connsiteY31" fmla="*/ 18288 h 18288"/>
              <a:gd name="connsiteX32" fmla="*/ 1872303 w 10853928"/>
              <a:gd name="connsiteY32" fmla="*/ 18288 h 18288"/>
              <a:gd name="connsiteX33" fmla="*/ 976854 w 10853928"/>
              <a:gd name="connsiteY33" fmla="*/ 18288 h 18288"/>
              <a:gd name="connsiteX34" fmla="*/ 0 w 10853928"/>
              <a:gd name="connsiteY34" fmla="*/ 18288 h 18288"/>
              <a:gd name="connsiteX35" fmla="*/ 0 w 10853928"/>
              <a:gd name="connsiteY35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853928" h="18288" fill="none" extrusionOk="0">
                <a:moveTo>
                  <a:pt x="0" y="0"/>
                </a:moveTo>
                <a:cubicBezTo>
                  <a:pt x="146993" y="-19076"/>
                  <a:pt x="347684" y="-4790"/>
                  <a:pt x="461292" y="0"/>
                </a:cubicBezTo>
                <a:cubicBezTo>
                  <a:pt x="574900" y="4790"/>
                  <a:pt x="808367" y="19821"/>
                  <a:pt x="1139662" y="0"/>
                </a:cubicBezTo>
                <a:cubicBezTo>
                  <a:pt x="1470957" y="-19821"/>
                  <a:pt x="1627405" y="5721"/>
                  <a:pt x="1926572" y="0"/>
                </a:cubicBezTo>
                <a:cubicBezTo>
                  <a:pt x="2225739" y="-5721"/>
                  <a:pt x="2137730" y="-3235"/>
                  <a:pt x="2279325" y="0"/>
                </a:cubicBezTo>
                <a:cubicBezTo>
                  <a:pt x="2420920" y="3235"/>
                  <a:pt x="2456518" y="9685"/>
                  <a:pt x="2632078" y="0"/>
                </a:cubicBezTo>
                <a:cubicBezTo>
                  <a:pt x="2807638" y="-9685"/>
                  <a:pt x="3211516" y="-43007"/>
                  <a:pt x="3527527" y="0"/>
                </a:cubicBezTo>
                <a:cubicBezTo>
                  <a:pt x="3843538" y="43007"/>
                  <a:pt x="4058833" y="22042"/>
                  <a:pt x="4205897" y="0"/>
                </a:cubicBezTo>
                <a:cubicBezTo>
                  <a:pt x="4352961" y="-22042"/>
                  <a:pt x="4474805" y="-11846"/>
                  <a:pt x="4558650" y="0"/>
                </a:cubicBezTo>
                <a:cubicBezTo>
                  <a:pt x="4642495" y="11846"/>
                  <a:pt x="5041928" y="-6069"/>
                  <a:pt x="5237020" y="0"/>
                </a:cubicBezTo>
                <a:cubicBezTo>
                  <a:pt x="5432112" y="6069"/>
                  <a:pt x="5943266" y="-17479"/>
                  <a:pt x="6132469" y="0"/>
                </a:cubicBezTo>
                <a:cubicBezTo>
                  <a:pt x="6321672" y="17479"/>
                  <a:pt x="6483872" y="26234"/>
                  <a:pt x="6702301" y="0"/>
                </a:cubicBezTo>
                <a:cubicBezTo>
                  <a:pt x="6920730" y="-26234"/>
                  <a:pt x="6991194" y="-15156"/>
                  <a:pt x="7272132" y="0"/>
                </a:cubicBezTo>
                <a:cubicBezTo>
                  <a:pt x="7553070" y="15156"/>
                  <a:pt x="7684444" y="-32961"/>
                  <a:pt x="7950502" y="0"/>
                </a:cubicBezTo>
                <a:cubicBezTo>
                  <a:pt x="8216560" y="32961"/>
                  <a:pt x="8493290" y="-10491"/>
                  <a:pt x="8737412" y="0"/>
                </a:cubicBezTo>
                <a:cubicBezTo>
                  <a:pt x="8981534" y="10491"/>
                  <a:pt x="9191586" y="-13899"/>
                  <a:pt x="9524322" y="0"/>
                </a:cubicBezTo>
                <a:cubicBezTo>
                  <a:pt x="9857058" y="13899"/>
                  <a:pt x="10297509" y="7485"/>
                  <a:pt x="10853928" y="0"/>
                </a:cubicBezTo>
                <a:cubicBezTo>
                  <a:pt x="10854574" y="4451"/>
                  <a:pt x="10854418" y="9226"/>
                  <a:pt x="10853928" y="18288"/>
                </a:cubicBezTo>
                <a:cubicBezTo>
                  <a:pt x="10691638" y="28522"/>
                  <a:pt x="10574319" y="29578"/>
                  <a:pt x="10392636" y="18288"/>
                </a:cubicBezTo>
                <a:cubicBezTo>
                  <a:pt x="10210953" y="6998"/>
                  <a:pt x="9836277" y="-16742"/>
                  <a:pt x="9497187" y="18288"/>
                </a:cubicBezTo>
                <a:cubicBezTo>
                  <a:pt x="9158097" y="53318"/>
                  <a:pt x="9119479" y="30714"/>
                  <a:pt x="8818817" y="18288"/>
                </a:cubicBezTo>
                <a:cubicBezTo>
                  <a:pt x="8518155" y="5863"/>
                  <a:pt x="8640037" y="6483"/>
                  <a:pt x="8466064" y="18288"/>
                </a:cubicBezTo>
                <a:cubicBezTo>
                  <a:pt x="8292091" y="30093"/>
                  <a:pt x="7997656" y="18914"/>
                  <a:pt x="7787693" y="18288"/>
                </a:cubicBezTo>
                <a:cubicBezTo>
                  <a:pt x="7577730" y="17662"/>
                  <a:pt x="7412468" y="21416"/>
                  <a:pt x="7217862" y="18288"/>
                </a:cubicBezTo>
                <a:cubicBezTo>
                  <a:pt x="7023256" y="15160"/>
                  <a:pt x="6898018" y="14824"/>
                  <a:pt x="6648031" y="18288"/>
                </a:cubicBezTo>
                <a:cubicBezTo>
                  <a:pt x="6398044" y="21752"/>
                  <a:pt x="6254402" y="38625"/>
                  <a:pt x="6078200" y="18288"/>
                </a:cubicBezTo>
                <a:cubicBezTo>
                  <a:pt x="5901998" y="-2049"/>
                  <a:pt x="5622886" y="3213"/>
                  <a:pt x="5508368" y="18288"/>
                </a:cubicBezTo>
                <a:cubicBezTo>
                  <a:pt x="5393850" y="33363"/>
                  <a:pt x="5036260" y="26830"/>
                  <a:pt x="4721459" y="18288"/>
                </a:cubicBezTo>
                <a:cubicBezTo>
                  <a:pt x="4406658" y="9746"/>
                  <a:pt x="4239221" y="41551"/>
                  <a:pt x="4043088" y="18288"/>
                </a:cubicBezTo>
                <a:cubicBezTo>
                  <a:pt x="3846955" y="-4975"/>
                  <a:pt x="3818802" y="34658"/>
                  <a:pt x="3690336" y="18288"/>
                </a:cubicBezTo>
                <a:cubicBezTo>
                  <a:pt x="3561870" y="1918"/>
                  <a:pt x="3265491" y="42194"/>
                  <a:pt x="3120504" y="18288"/>
                </a:cubicBezTo>
                <a:cubicBezTo>
                  <a:pt x="2975517" y="-5618"/>
                  <a:pt x="2720254" y="36673"/>
                  <a:pt x="2333595" y="18288"/>
                </a:cubicBezTo>
                <a:cubicBezTo>
                  <a:pt x="1946936" y="-97"/>
                  <a:pt x="2097241" y="5776"/>
                  <a:pt x="1872303" y="18288"/>
                </a:cubicBezTo>
                <a:cubicBezTo>
                  <a:pt x="1647365" y="30800"/>
                  <a:pt x="1282708" y="45380"/>
                  <a:pt x="976854" y="18288"/>
                </a:cubicBezTo>
                <a:cubicBezTo>
                  <a:pt x="671000" y="-8804"/>
                  <a:pt x="408401" y="-12775"/>
                  <a:pt x="0" y="18288"/>
                </a:cubicBezTo>
                <a:cubicBezTo>
                  <a:pt x="-213" y="9468"/>
                  <a:pt x="187" y="4459"/>
                  <a:pt x="0" y="0"/>
                </a:cubicBezTo>
                <a:close/>
              </a:path>
              <a:path w="10853928" h="18288" stroke="0" extrusionOk="0">
                <a:moveTo>
                  <a:pt x="0" y="0"/>
                </a:moveTo>
                <a:cubicBezTo>
                  <a:pt x="267322" y="15284"/>
                  <a:pt x="415388" y="-21048"/>
                  <a:pt x="569831" y="0"/>
                </a:cubicBezTo>
                <a:cubicBezTo>
                  <a:pt x="724274" y="21048"/>
                  <a:pt x="769333" y="-2353"/>
                  <a:pt x="922584" y="0"/>
                </a:cubicBezTo>
                <a:cubicBezTo>
                  <a:pt x="1075835" y="2353"/>
                  <a:pt x="1399490" y="-145"/>
                  <a:pt x="1818033" y="0"/>
                </a:cubicBezTo>
                <a:cubicBezTo>
                  <a:pt x="2236576" y="145"/>
                  <a:pt x="2145330" y="5482"/>
                  <a:pt x="2387864" y="0"/>
                </a:cubicBezTo>
                <a:cubicBezTo>
                  <a:pt x="2630398" y="-5482"/>
                  <a:pt x="2793207" y="18487"/>
                  <a:pt x="2957695" y="0"/>
                </a:cubicBezTo>
                <a:cubicBezTo>
                  <a:pt x="3122183" y="-18487"/>
                  <a:pt x="3579141" y="19003"/>
                  <a:pt x="3853144" y="0"/>
                </a:cubicBezTo>
                <a:cubicBezTo>
                  <a:pt x="4127147" y="-19003"/>
                  <a:pt x="4209857" y="12211"/>
                  <a:pt x="4314436" y="0"/>
                </a:cubicBezTo>
                <a:cubicBezTo>
                  <a:pt x="4419015" y="-12211"/>
                  <a:pt x="4762459" y="-17220"/>
                  <a:pt x="5209885" y="0"/>
                </a:cubicBezTo>
                <a:cubicBezTo>
                  <a:pt x="5657311" y="17220"/>
                  <a:pt x="5692663" y="-3290"/>
                  <a:pt x="6105335" y="0"/>
                </a:cubicBezTo>
                <a:cubicBezTo>
                  <a:pt x="6518007" y="3290"/>
                  <a:pt x="6455516" y="-5124"/>
                  <a:pt x="6783705" y="0"/>
                </a:cubicBezTo>
                <a:cubicBezTo>
                  <a:pt x="7111894" y="5124"/>
                  <a:pt x="7441941" y="-17829"/>
                  <a:pt x="7679154" y="0"/>
                </a:cubicBezTo>
                <a:cubicBezTo>
                  <a:pt x="7916367" y="17829"/>
                  <a:pt x="8102967" y="-24363"/>
                  <a:pt x="8248985" y="0"/>
                </a:cubicBezTo>
                <a:cubicBezTo>
                  <a:pt x="8395003" y="24363"/>
                  <a:pt x="8552393" y="25505"/>
                  <a:pt x="8818817" y="0"/>
                </a:cubicBezTo>
                <a:cubicBezTo>
                  <a:pt x="9085241" y="-25505"/>
                  <a:pt x="9411308" y="38000"/>
                  <a:pt x="9605726" y="0"/>
                </a:cubicBezTo>
                <a:cubicBezTo>
                  <a:pt x="9800144" y="-38000"/>
                  <a:pt x="10006468" y="-25741"/>
                  <a:pt x="10175558" y="0"/>
                </a:cubicBezTo>
                <a:cubicBezTo>
                  <a:pt x="10344648" y="25741"/>
                  <a:pt x="10696282" y="695"/>
                  <a:pt x="10853928" y="0"/>
                </a:cubicBezTo>
                <a:cubicBezTo>
                  <a:pt x="10853521" y="8690"/>
                  <a:pt x="10853774" y="14141"/>
                  <a:pt x="10853928" y="18288"/>
                </a:cubicBezTo>
                <a:cubicBezTo>
                  <a:pt x="10608124" y="24255"/>
                  <a:pt x="10343415" y="22307"/>
                  <a:pt x="10067018" y="18288"/>
                </a:cubicBezTo>
                <a:cubicBezTo>
                  <a:pt x="9790621" y="14270"/>
                  <a:pt x="9843266" y="3564"/>
                  <a:pt x="9714266" y="18288"/>
                </a:cubicBezTo>
                <a:cubicBezTo>
                  <a:pt x="9585266" y="33012"/>
                  <a:pt x="9379484" y="1875"/>
                  <a:pt x="9252974" y="18288"/>
                </a:cubicBezTo>
                <a:cubicBezTo>
                  <a:pt x="9126464" y="34701"/>
                  <a:pt x="8580678" y="-4904"/>
                  <a:pt x="8357525" y="18288"/>
                </a:cubicBezTo>
                <a:cubicBezTo>
                  <a:pt x="8134372" y="41480"/>
                  <a:pt x="7903199" y="26458"/>
                  <a:pt x="7679154" y="18288"/>
                </a:cubicBezTo>
                <a:cubicBezTo>
                  <a:pt x="7455109" y="10118"/>
                  <a:pt x="7435944" y="27109"/>
                  <a:pt x="7217862" y="18288"/>
                </a:cubicBezTo>
                <a:cubicBezTo>
                  <a:pt x="6999780" y="9467"/>
                  <a:pt x="6680409" y="18985"/>
                  <a:pt x="6539492" y="18288"/>
                </a:cubicBezTo>
                <a:cubicBezTo>
                  <a:pt x="6398575" y="17592"/>
                  <a:pt x="6312077" y="33018"/>
                  <a:pt x="6186739" y="18288"/>
                </a:cubicBezTo>
                <a:cubicBezTo>
                  <a:pt x="6061401" y="3558"/>
                  <a:pt x="5947033" y="12075"/>
                  <a:pt x="5833986" y="18288"/>
                </a:cubicBezTo>
                <a:cubicBezTo>
                  <a:pt x="5720939" y="24501"/>
                  <a:pt x="5482226" y="8586"/>
                  <a:pt x="5155616" y="18288"/>
                </a:cubicBezTo>
                <a:cubicBezTo>
                  <a:pt x="4829006" y="27991"/>
                  <a:pt x="4841274" y="29316"/>
                  <a:pt x="4694324" y="18288"/>
                </a:cubicBezTo>
                <a:cubicBezTo>
                  <a:pt x="4547374" y="7260"/>
                  <a:pt x="4077675" y="7013"/>
                  <a:pt x="3907414" y="18288"/>
                </a:cubicBezTo>
                <a:cubicBezTo>
                  <a:pt x="3737153" y="29564"/>
                  <a:pt x="3538393" y="21630"/>
                  <a:pt x="3446122" y="18288"/>
                </a:cubicBezTo>
                <a:cubicBezTo>
                  <a:pt x="3353851" y="14946"/>
                  <a:pt x="2990320" y="-8091"/>
                  <a:pt x="2659212" y="18288"/>
                </a:cubicBezTo>
                <a:cubicBezTo>
                  <a:pt x="2328104" y="44667"/>
                  <a:pt x="2427653" y="9607"/>
                  <a:pt x="2306460" y="18288"/>
                </a:cubicBezTo>
                <a:cubicBezTo>
                  <a:pt x="2185267" y="26969"/>
                  <a:pt x="1719763" y="3717"/>
                  <a:pt x="1519550" y="18288"/>
                </a:cubicBezTo>
                <a:cubicBezTo>
                  <a:pt x="1319337" y="32860"/>
                  <a:pt x="1167371" y="17040"/>
                  <a:pt x="1058258" y="18288"/>
                </a:cubicBezTo>
                <a:cubicBezTo>
                  <a:pt x="949145" y="19536"/>
                  <a:pt x="780234" y="31447"/>
                  <a:pt x="705505" y="18288"/>
                </a:cubicBezTo>
                <a:cubicBezTo>
                  <a:pt x="630776" y="5129"/>
                  <a:pt x="215796" y="30056"/>
                  <a:pt x="0" y="18288"/>
                </a:cubicBezTo>
                <a:cubicBezTo>
                  <a:pt x="-53" y="11301"/>
                  <a:pt x="-649" y="7756"/>
                  <a:pt x="0" y="0"/>
                </a:cubicBezTo>
                <a:close/>
              </a:path>
            </a:pathLst>
          </a:custGeom>
          <a:solidFill>
            <a:srgbClr val="3EB399"/>
          </a:solidFill>
          <a:ln w="38100" cap="rnd">
            <a:solidFill>
              <a:srgbClr val="3EB399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C82538-A5C9-4EC3-AEC6-639E980779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365125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6600"/>
              <a:t>OMA: otitis media acuta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05993A1-6490-470A-B6FB-FC86A25EEA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1929384"/>
            <a:ext cx="10515600" cy="4251960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/>
              <a:t>Afsluiting</a:t>
            </a:r>
            <a:r>
              <a:rPr lang="en-US" sz="2600" dirty="0"/>
              <a:t> </a:t>
            </a:r>
            <a:r>
              <a:rPr lang="en-US" sz="2600" dirty="0" err="1"/>
              <a:t>Buis</a:t>
            </a:r>
            <a:r>
              <a:rPr lang="en-US" sz="2600" dirty="0"/>
              <a:t> van </a:t>
            </a:r>
            <a:r>
              <a:rPr lang="en-US" sz="2600" dirty="0" err="1"/>
              <a:t>Eustachius</a:t>
            </a:r>
            <a:r>
              <a:rPr lang="en-US" sz="2600" dirty="0"/>
              <a:t> (</a:t>
            </a:r>
            <a:r>
              <a:rPr lang="en-US" sz="2600" dirty="0" err="1"/>
              <a:t>slijmvlieszwelling</a:t>
            </a:r>
            <a:r>
              <a:rPr lang="en-US" sz="2600" dirty="0"/>
              <a:t> </a:t>
            </a:r>
            <a:r>
              <a:rPr lang="en-US" sz="2600" dirty="0" err="1"/>
              <a:t>bij</a:t>
            </a:r>
            <a:r>
              <a:rPr lang="en-US" sz="2600" dirty="0"/>
              <a:t> </a:t>
            </a:r>
            <a:r>
              <a:rPr lang="en-US" sz="2600" dirty="0" err="1"/>
              <a:t>verkoudheid</a:t>
            </a:r>
            <a:r>
              <a:rPr lang="en-US" sz="2600" dirty="0"/>
              <a:t>, </a:t>
            </a:r>
            <a:r>
              <a:rPr lang="en-US" sz="2600" dirty="0" err="1"/>
              <a:t>allergie</a:t>
            </a:r>
            <a:r>
              <a:rPr lang="en-US" sz="2600" dirty="0"/>
              <a:t>)</a:t>
            </a:r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/>
              <a:t>Lucht in het </a:t>
            </a:r>
            <a:r>
              <a:rPr lang="en-US" sz="2600" dirty="0" err="1"/>
              <a:t>middenoor</a:t>
            </a:r>
            <a:r>
              <a:rPr lang="en-US" sz="2600" dirty="0"/>
              <a:t> </a:t>
            </a:r>
            <a:r>
              <a:rPr lang="en-US" sz="2600" dirty="0" err="1"/>
              <a:t>wordt</a:t>
            </a:r>
            <a:r>
              <a:rPr lang="en-US" sz="2600" dirty="0"/>
              <a:t> </a:t>
            </a:r>
            <a:r>
              <a:rPr lang="en-US" sz="2600" dirty="0" err="1"/>
              <a:t>vocht</a:t>
            </a:r>
            <a:r>
              <a:rPr lang="en-US" sz="2600" dirty="0"/>
              <a:t> </a:t>
            </a:r>
            <a:r>
              <a:rPr lang="en-US" sz="2600" dirty="0" err="1"/>
              <a:t>en</a:t>
            </a:r>
            <a:r>
              <a:rPr lang="en-US" sz="2600" dirty="0"/>
              <a:t> </a:t>
            </a:r>
            <a:r>
              <a:rPr lang="en-US" sz="2600" dirty="0" err="1"/>
              <a:t>i.g.v</a:t>
            </a:r>
            <a:r>
              <a:rPr lang="en-US" sz="2600" dirty="0"/>
              <a:t>. </a:t>
            </a:r>
            <a:r>
              <a:rPr lang="en-US" sz="2600" dirty="0" err="1"/>
              <a:t>bacteriën</a:t>
            </a:r>
            <a:r>
              <a:rPr lang="en-US" sz="2600" dirty="0"/>
              <a:t> </a:t>
            </a:r>
            <a:r>
              <a:rPr lang="en-US" sz="2600" dirty="0" err="1"/>
              <a:t>ontstaat</a:t>
            </a:r>
            <a:r>
              <a:rPr lang="en-US" sz="2600" dirty="0"/>
              <a:t> </a:t>
            </a:r>
            <a:r>
              <a:rPr lang="en-US" sz="2600" dirty="0" err="1"/>
              <a:t>er</a:t>
            </a:r>
            <a:r>
              <a:rPr lang="en-US" sz="2600" dirty="0"/>
              <a:t> </a:t>
            </a:r>
            <a:r>
              <a:rPr lang="en-US" sz="2600" dirty="0" err="1"/>
              <a:t>pusvorming</a:t>
            </a:r>
            <a:r>
              <a:rPr lang="en-US" sz="2600" dirty="0"/>
              <a:t>.</a:t>
            </a:r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en-US" sz="2600" dirty="0"/>
          </a:p>
          <a:p>
            <a:pPr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b="1" dirty="0" err="1"/>
              <a:t>Symptomen</a:t>
            </a:r>
            <a:r>
              <a:rPr lang="en-US" sz="2600" b="1" dirty="0"/>
              <a:t>:</a:t>
            </a:r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/>
              <a:t>Oorpijn</a:t>
            </a:r>
            <a:endParaRPr lang="en-US" sz="26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/>
              <a:t>Slechthorendheid</a:t>
            </a:r>
            <a:endParaRPr lang="en-US" sz="26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/>
              <a:t>Koorts</a:t>
            </a:r>
            <a:endParaRPr lang="en-US" sz="26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2600" dirty="0" err="1"/>
              <a:t>Braken</a:t>
            </a:r>
            <a:r>
              <a:rPr lang="en-US" sz="2600" dirty="0"/>
              <a:t>, </a:t>
            </a:r>
            <a:r>
              <a:rPr lang="en-US" sz="2600" dirty="0" err="1"/>
              <a:t>diarree</a:t>
            </a:r>
            <a:r>
              <a:rPr lang="en-US" sz="2600" dirty="0"/>
              <a:t> (</a:t>
            </a:r>
            <a:r>
              <a:rPr lang="en-US" sz="2600" dirty="0" err="1"/>
              <a:t>bij</a:t>
            </a:r>
            <a:r>
              <a:rPr lang="en-US" sz="2600" dirty="0"/>
              <a:t> hele </a:t>
            </a:r>
            <a:r>
              <a:rPr lang="en-US" sz="2600" dirty="0" err="1"/>
              <a:t>kleine</a:t>
            </a:r>
            <a:r>
              <a:rPr lang="en-US" sz="2600" dirty="0"/>
              <a:t> </a:t>
            </a:r>
            <a:r>
              <a:rPr lang="en-US" sz="2600" dirty="0" err="1"/>
              <a:t>kinderen</a:t>
            </a:r>
            <a:r>
              <a:rPr lang="en-US" sz="26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012143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rgbClr val="3EB399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13C515A-9646-4EED-8D3E-F3A0F3DE3C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200" y="401221"/>
            <a:ext cx="10515600" cy="134806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800">
                <a:solidFill>
                  <a:schemeClr val="bg1"/>
                </a:solidFill>
              </a:rPr>
              <a:t>OME: otitis media met effusie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3B0FFDE4-99F7-46E6-A504-664CFF516F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200" y="2586789"/>
            <a:ext cx="5421086" cy="3590174"/>
          </a:xfrm>
        </p:spPr>
        <p:txBody>
          <a:bodyPr vert="horz" lIns="91440" tIns="45720" rIns="91440" bIns="45720" rtlCol="0">
            <a:normAutofit fontScale="92500" lnSpcReduction="10000"/>
          </a:bodyPr>
          <a:lstStyle/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Glue ear/(s)</a:t>
            </a:r>
            <a:r>
              <a:rPr lang="en-US" sz="1800" dirty="0" err="1"/>
              <a:t>lijmoor</a:t>
            </a:r>
            <a:endParaRPr lang="en-US" sz="18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err="1"/>
              <a:t>Buis</a:t>
            </a:r>
            <a:r>
              <a:rPr lang="en-US" sz="1800" dirty="0"/>
              <a:t> van </a:t>
            </a:r>
            <a:r>
              <a:rPr lang="en-US" sz="1800" dirty="0" err="1"/>
              <a:t>Eustachius</a:t>
            </a:r>
            <a:r>
              <a:rPr lang="en-US" sz="1800" dirty="0"/>
              <a:t> </a:t>
            </a:r>
            <a:r>
              <a:rPr lang="en-US" sz="1800" dirty="0" err="1"/>
              <a:t>verstopt</a:t>
            </a:r>
            <a:endParaRPr lang="en-US" sz="18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err="1"/>
              <a:t>Geen</a:t>
            </a:r>
            <a:r>
              <a:rPr lang="en-US" sz="1800" dirty="0"/>
              <a:t> </a:t>
            </a:r>
            <a:r>
              <a:rPr lang="en-US" sz="1800" dirty="0" err="1"/>
              <a:t>oorontsteking</a:t>
            </a:r>
            <a:endParaRPr lang="en-US" sz="18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err="1"/>
              <a:t>Spraak-taalontwikkeling</a:t>
            </a:r>
            <a:endParaRPr lang="en-US" sz="18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err="1"/>
              <a:t>Soms</a:t>
            </a:r>
            <a:r>
              <a:rPr lang="en-US" sz="1800" dirty="0"/>
              <a:t> </a:t>
            </a:r>
            <a:r>
              <a:rPr lang="en-US" sz="1800" dirty="0" err="1"/>
              <a:t>tijdelijk</a:t>
            </a:r>
            <a:r>
              <a:rPr lang="en-US" sz="1800" dirty="0"/>
              <a:t> </a:t>
            </a:r>
            <a:r>
              <a:rPr lang="en-US" sz="1800" dirty="0" err="1"/>
              <a:t>acuut</a:t>
            </a:r>
            <a:r>
              <a:rPr lang="en-US" sz="1800" dirty="0"/>
              <a:t>, dan met </a:t>
            </a:r>
            <a:r>
              <a:rPr lang="en-US" sz="1800" dirty="0" err="1"/>
              <a:t>oorpjin</a:t>
            </a:r>
            <a:r>
              <a:rPr lang="en-US" sz="1800" dirty="0"/>
              <a:t> </a:t>
            </a:r>
            <a:r>
              <a:rPr lang="en-US" sz="1800" dirty="0" err="1"/>
              <a:t>en</a:t>
            </a:r>
            <a:r>
              <a:rPr lang="en-US" sz="1800" dirty="0"/>
              <a:t> </a:t>
            </a:r>
            <a:r>
              <a:rPr lang="en-US" sz="1800" dirty="0" err="1"/>
              <a:t>koorts</a:t>
            </a:r>
            <a:r>
              <a:rPr lang="en-US" sz="18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1800" b="1" dirty="0" err="1"/>
              <a:t>Symptomen</a:t>
            </a:r>
            <a:r>
              <a:rPr lang="en-US" sz="1800" b="1" dirty="0"/>
              <a:t>:</a:t>
            </a:r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Vol </a:t>
            </a:r>
            <a:r>
              <a:rPr lang="en-US" sz="1800" dirty="0" err="1"/>
              <a:t>gevoel</a:t>
            </a:r>
            <a:r>
              <a:rPr lang="en-US" sz="1800" dirty="0"/>
              <a:t> in het </a:t>
            </a:r>
            <a:r>
              <a:rPr lang="en-US" sz="1800" dirty="0" err="1"/>
              <a:t>oor</a:t>
            </a:r>
            <a:endParaRPr lang="en-US" sz="18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err="1"/>
              <a:t>Slechter</a:t>
            </a:r>
            <a:r>
              <a:rPr lang="en-US" sz="1800" dirty="0"/>
              <a:t> </a:t>
            </a:r>
            <a:r>
              <a:rPr lang="en-US" sz="1800" dirty="0" err="1"/>
              <a:t>horen</a:t>
            </a:r>
            <a:endParaRPr lang="en-US" sz="18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/>
              <a:t>De </a:t>
            </a:r>
            <a:r>
              <a:rPr lang="en-US" sz="1800" dirty="0" err="1"/>
              <a:t>ene</a:t>
            </a:r>
            <a:r>
              <a:rPr lang="en-US" sz="1800" dirty="0"/>
              <a:t> </a:t>
            </a:r>
            <a:r>
              <a:rPr lang="en-US" sz="1800" dirty="0" err="1"/>
              <a:t>keer</a:t>
            </a:r>
            <a:r>
              <a:rPr lang="en-US" sz="1800" dirty="0"/>
              <a:t> </a:t>
            </a:r>
            <a:r>
              <a:rPr lang="en-US" sz="1800" dirty="0" err="1"/>
              <a:t>goed</a:t>
            </a:r>
            <a:r>
              <a:rPr lang="en-US" sz="1800" dirty="0"/>
              <a:t> </a:t>
            </a:r>
            <a:r>
              <a:rPr lang="en-US" sz="1800" dirty="0" err="1"/>
              <a:t>horen</a:t>
            </a:r>
            <a:r>
              <a:rPr lang="en-US" sz="1800" dirty="0"/>
              <a:t>, de </a:t>
            </a:r>
            <a:r>
              <a:rPr lang="en-US" sz="1800" dirty="0" err="1"/>
              <a:t>andere</a:t>
            </a:r>
            <a:r>
              <a:rPr lang="en-US" sz="1800" dirty="0"/>
              <a:t> </a:t>
            </a:r>
            <a:r>
              <a:rPr lang="en-US" sz="1800" dirty="0" err="1"/>
              <a:t>keer</a:t>
            </a:r>
            <a:r>
              <a:rPr lang="en-US" sz="1800" dirty="0"/>
              <a:t> </a:t>
            </a:r>
            <a:r>
              <a:rPr lang="en-US" sz="1800" dirty="0" err="1"/>
              <a:t>niet</a:t>
            </a:r>
            <a:endParaRPr lang="en-US" sz="18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800" dirty="0" err="1"/>
              <a:t>Beetje</a:t>
            </a:r>
            <a:r>
              <a:rPr lang="en-US" sz="1800" dirty="0"/>
              <a:t> </a:t>
            </a:r>
            <a:r>
              <a:rPr lang="en-US" sz="1800" dirty="0" err="1"/>
              <a:t>oorpijn</a:t>
            </a:r>
            <a:r>
              <a:rPr lang="en-US" sz="1800" dirty="0"/>
              <a:t>.</a:t>
            </a:r>
          </a:p>
        </p:txBody>
      </p:sp>
      <p:pic>
        <p:nvPicPr>
          <p:cNvPr id="2050" name="Picture 2" descr="Slijmoor (Otitis media met effusie)">
            <a:extLst>
              <a:ext uri="{FF2B5EF4-FFF2-40B4-BE49-F238E27FC236}">
                <a16:creationId xmlns:a16="http://schemas.microsoft.com/office/drawing/2014/main" id="{F5E8E5F8-A5F6-498B-AF39-A27D599D53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999" y="2616744"/>
            <a:ext cx="4876800" cy="3971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157196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2B97F24A-32CE-4C1C-A50D-3016B394DC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E7219446-9ABC-4E8C-BC7C-BA53023AB1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0936" y="639520"/>
            <a:ext cx="4023360" cy="1703956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400" dirty="0" err="1"/>
              <a:t>Perceptieslechthorendheid</a:t>
            </a:r>
            <a:endParaRPr lang="en-US" sz="2400" dirty="0"/>
          </a:p>
        </p:txBody>
      </p:sp>
      <p:sp>
        <p:nvSpPr>
          <p:cNvPr id="13" name="Rectangle 6">
            <a:extLst>
              <a:ext uri="{FF2B5EF4-FFF2-40B4-BE49-F238E27FC236}">
                <a16:creationId xmlns:a16="http://schemas.microsoft.com/office/drawing/2014/main" id="{3CE8AF5E-D374-4CF1-90CC-35CF73B81C3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9084" y="2532888"/>
            <a:ext cx="3291840" cy="18288"/>
          </a:xfrm>
          <a:custGeom>
            <a:avLst/>
            <a:gdLst>
              <a:gd name="connsiteX0" fmla="*/ 0 w 3291840"/>
              <a:gd name="connsiteY0" fmla="*/ 0 h 18288"/>
              <a:gd name="connsiteX1" fmla="*/ 625450 w 3291840"/>
              <a:gd name="connsiteY1" fmla="*/ 0 h 18288"/>
              <a:gd name="connsiteX2" fmla="*/ 1283818 w 3291840"/>
              <a:gd name="connsiteY2" fmla="*/ 0 h 18288"/>
              <a:gd name="connsiteX3" fmla="*/ 1975104 w 3291840"/>
              <a:gd name="connsiteY3" fmla="*/ 0 h 18288"/>
              <a:gd name="connsiteX4" fmla="*/ 2666390 w 3291840"/>
              <a:gd name="connsiteY4" fmla="*/ 0 h 18288"/>
              <a:gd name="connsiteX5" fmla="*/ 3291840 w 3291840"/>
              <a:gd name="connsiteY5" fmla="*/ 0 h 18288"/>
              <a:gd name="connsiteX6" fmla="*/ 3291840 w 3291840"/>
              <a:gd name="connsiteY6" fmla="*/ 18288 h 18288"/>
              <a:gd name="connsiteX7" fmla="*/ 2567635 w 3291840"/>
              <a:gd name="connsiteY7" fmla="*/ 18288 h 18288"/>
              <a:gd name="connsiteX8" fmla="*/ 1843430 w 3291840"/>
              <a:gd name="connsiteY8" fmla="*/ 18288 h 18288"/>
              <a:gd name="connsiteX9" fmla="*/ 1185062 w 3291840"/>
              <a:gd name="connsiteY9" fmla="*/ 18288 h 18288"/>
              <a:gd name="connsiteX10" fmla="*/ 0 w 3291840"/>
              <a:gd name="connsiteY10" fmla="*/ 18288 h 18288"/>
              <a:gd name="connsiteX11" fmla="*/ 0 w 329184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91840" h="18288" fill="none" extrusionOk="0">
                <a:moveTo>
                  <a:pt x="0" y="0"/>
                </a:moveTo>
                <a:cubicBezTo>
                  <a:pt x="173613" y="5552"/>
                  <a:pt x="489242" y="1770"/>
                  <a:pt x="625450" y="0"/>
                </a:cubicBezTo>
                <a:cubicBezTo>
                  <a:pt x="761658" y="-1770"/>
                  <a:pt x="1015131" y="32079"/>
                  <a:pt x="1283818" y="0"/>
                </a:cubicBezTo>
                <a:cubicBezTo>
                  <a:pt x="1552505" y="-32079"/>
                  <a:pt x="1752773" y="10771"/>
                  <a:pt x="1975104" y="0"/>
                </a:cubicBezTo>
                <a:cubicBezTo>
                  <a:pt x="2197435" y="-10771"/>
                  <a:pt x="2433070" y="21341"/>
                  <a:pt x="2666390" y="0"/>
                </a:cubicBezTo>
                <a:cubicBezTo>
                  <a:pt x="2899710" y="-21341"/>
                  <a:pt x="3028437" y="16612"/>
                  <a:pt x="3291840" y="0"/>
                </a:cubicBezTo>
                <a:cubicBezTo>
                  <a:pt x="3291131" y="8157"/>
                  <a:pt x="3291427" y="12125"/>
                  <a:pt x="3291840" y="18288"/>
                </a:cubicBezTo>
                <a:cubicBezTo>
                  <a:pt x="3043276" y="37868"/>
                  <a:pt x="2921041" y="-12908"/>
                  <a:pt x="2567635" y="18288"/>
                </a:cubicBezTo>
                <a:cubicBezTo>
                  <a:pt x="2214230" y="49484"/>
                  <a:pt x="2189623" y="-13019"/>
                  <a:pt x="1843430" y="18288"/>
                </a:cubicBezTo>
                <a:cubicBezTo>
                  <a:pt x="1497237" y="49595"/>
                  <a:pt x="1492584" y="29180"/>
                  <a:pt x="1185062" y="18288"/>
                </a:cubicBezTo>
                <a:cubicBezTo>
                  <a:pt x="877540" y="7396"/>
                  <a:pt x="313238" y="46443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91840" h="18288" stroke="0" extrusionOk="0">
                <a:moveTo>
                  <a:pt x="0" y="0"/>
                </a:moveTo>
                <a:cubicBezTo>
                  <a:pt x="281971" y="23935"/>
                  <a:pt x="485873" y="-14021"/>
                  <a:pt x="625450" y="0"/>
                </a:cubicBezTo>
                <a:cubicBezTo>
                  <a:pt x="765027" y="14021"/>
                  <a:pt x="1048900" y="27914"/>
                  <a:pt x="1185062" y="0"/>
                </a:cubicBezTo>
                <a:cubicBezTo>
                  <a:pt x="1321224" y="-27914"/>
                  <a:pt x="1648252" y="-3988"/>
                  <a:pt x="1909267" y="0"/>
                </a:cubicBezTo>
                <a:cubicBezTo>
                  <a:pt x="2170282" y="3988"/>
                  <a:pt x="2301957" y="25891"/>
                  <a:pt x="2534717" y="0"/>
                </a:cubicBezTo>
                <a:cubicBezTo>
                  <a:pt x="2767477" y="-25891"/>
                  <a:pt x="3078800" y="21500"/>
                  <a:pt x="3291840" y="0"/>
                </a:cubicBezTo>
                <a:cubicBezTo>
                  <a:pt x="3291576" y="4493"/>
                  <a:pt x="3292224" y="9472"/>
                  <a:pt x="3291840" y="18288"/>
                </a:cubicBezTo>
                <a:cubicBezTo>
                  <a:pt x="3120474" y="15714"/>
                  <a:pt x="2816568" y="4633"/>
                  <a:pt x="2633472" y="18288"/>
                </a:cubicBezTo>
                <a:cubicBezTo>
                  <a:pt x="2450376" y="31943"/>
                  <a:pt x="2160769" y="37350"/>
                  <a:pt x="1909267" y="18288"/>
                </a:cubicBezTo>
                <a:cubicBezTo>
                  <a:pt x="1657765" y="-774"/>
                  <a:pt x="1623992" y="9648"/>
                  <a:pt x="1349654" y="18288"/>
                </a:cubicBezTo>
                <a:cubicBezTo>
                  <a:pt x="1075316" y="26928"/>
                  <a:pt x="833426" y="34181"/>
                  <a:pt x="691286" y="18288"/>
                </a:cubicBezTo>
                <a:cubicBezTo>
                  <a:pt x="549146" y="2395"/>
                  <a:pt x="342011" y="24201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rgbClr val="3EB399"/>
          </a:solidFill>
          <a:ln w="38100" cap="rnd">
            <a:solidFill>
              <a:srgbClr val="3EB399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C4A97956-1541-4558-8D3E-0645C82A03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0936" y="2807208"/>
            <a:ext cx="3429000" cy="3410712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Geluidstrillingen</a:t>
            </a:r>
            <a:r>
              <a:rPr lang="en-US" sz="1700" dirty="0"/>
              <a:t> </a:t>
            </a:r>
            <a:r>
              <a:rPr lang="en-US" sz="1700" dirty="0" err="1"/>
              <a:t>worden</a:t>
            </a:r>
            <a:r>
              <a:rPr lang="en-US" sz="1700" dirty="0"/>
              <a:t> </a:t>
            </a:r>
            <a:r>
              <a:rPr lang="en-US" sz="1700" dirty="0" err="1"/>
              <a:t>niet</a:t>
            </a:r>
            <a:r>
              <a:rPr lang="en-US" sz="1700" dirty="0"/>
              <a:t> </a:t>
            </a:r>
            <a:r>
              <a:rPr lang="en-US" sz="1700" dirty="0" err="1"/>
              <a:t>goed</a:t>
            </a:r>
            <a:r>
              <a:rPr lang="en-US" sz="1700" dirty="0"/>
              <a:t> </a:t>
            </a:r>
            <a:r>
              <a:rPr lang="en-US" sz="1700" dirty="0" err="1"/>
              <a:t>omgezet</a:t>
            </a:r>
            <a:r>
              <a:rPr lang="en-US" sz="1700" dirty="0"/>
              <a:t> in </a:t>
            </a:r>
            <a:r>
              <a:rPr lang="en-US" sz="1700" dirty="0" err="1"/>
              <a:t>zenuwimpulsen</a:t>
            </a:r>
            <a:r>
              <a:rPr lang="en-US" sz="1700" dirty="0"/>
              <a:t> door (</a:t>
            </a:r>
            <a:r>
              <a:rPr lang="en-US" sz="1700" dirty="0" err="1"/>
              <a:t>onherstelbare</a:t>
            </a:r>
            <a:r>
              <a:rPr lang="en-US" sz="1700" dirty="0"/>
              <a:t>) </a:t>
            </a:r>
            <a:r>
              <a:rPr lang="en-US" sz="1700" dirty="0" err="1"/>
              <a:t>beschadigingen</a:t>
            </a:r>
            <a:endParaRPr lang="en-US" sz="17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Binnenoor</a:t>
            </a:r>
            <a:r>
              <a:rPr lang="en-US" sz="1700" dirty="0"/>
              <a:t>, </a:t>
            </a:r>
            <a:r>
              <a:rPr lang="en-US" sz="1700" dirty="0" err="1"/>
              <a:t>gehoorszenuw</a:t>
            </a:r>
            <a:r>
              <a:rPr lang="en-US" sz="1700" dirty="0"/>
              <a:t> of </a:t>
            </a:r>
            <a:r>
              <a:rPr lang="en-US" sz="1700" dirty="0" err="1"/>
              <a:t>hersenschors</a:t>
            </a:r>
            <a:r>
              <a:rPr lang="en-US" sz="1700" dirty="0"/>
              <a:t>.</a:t>
            </a:r>
          </a:p>
          <a:p>
            <a:pPr>
              <a:lnSpc>
                <a:spcPct val="100000"/>
              </a:lnSpc>
            </a:pPr>
            <a:r>
              <a:rPr lang="en-US" sz="1700" b="1" dirty="0" err="1"/>
              <a:t>Oorzaken</a:t>
            </a:r>
            <a:r>
              <a:rPr lang="en-US" sz="1700" b="1" dirty="0"/>
              <a:t>:</a:t>
            </a:r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Lawaai</a:t>
            </a:r>
            <a:endParaRPr lang="en-US" sz="17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Erfelijkheid</a:t>
            </a:r>
            <a:endParaRPr lang="en-US" sz="17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Ouderdom</a:t>
            </a:r>
            <a:endParaRPr lang="en-US" sz="1700" dirty="0"/>
          </a:p>
          <a:p>
            <a:pPr marL="457200" indent="-228600">
              <a:lnSpc>
                <a:spcPct val="100000"/>
              </a:lnSpc>
              <a:buFont typeface="Arial" panose="020B0604020202020204" pitchFamily="34" charset="0"/>
              <a:buChar char="•"/>
            </a:pPr>
            <a:r>
              <a:rPr lang="en-US" sz="1700" dirty="0" err="1"/>
              <a:t>Ziekte</a:t>
            </a:r>
            <a:r>
              <a:rPr lang="en-US" sz="1700" dirty="0"/>
              <a:t> van </a:t>
            </a:r>
            <a:r>
              <a:rPr lang="en-US" sz="1700" dirty="0" err="1"/>
              <a:t>Menière</a:t>
            </a:r>
            <a:r>
              <a:rPr lang="en-US" sz="1700" dirty="0"/>
              <a:t>.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14:cNvPr>
              <p14:cNvContentPartPr>
                <a14:cpLocks xmlns:a14="http://schemas.microsoft.com/office/drawing/2010/main" noGrp="1" noRot="1" noChangeAspect="1" noMove="1" noResize="1" noEditPoints="1" noAdjustHandles="1" noChangeArrowheads="1" noChangeShapeType="1"/>
              </p14:cNvContentPartPr>
              <p14:nvPr>
                <p:extLst>
                  <p:ext uri="{386F3935-93C4-4BCD-93E2-E3B085C9AB24}">
                    <p16:designElem xmlns:p16="http://schemas.microsoft.com/office/powerpoint/2015/main" val="1"/>
                  </p:ext>
                </p:extLst>
              </p14:nvPr>
            </p14:nvContentPartPr>
            <p14:xfrm>
              <a:off x="5755403" y="1971579"/>
              <a:ext cx="360" cy="2160"/>
            </p14:xfrm>
          </p:contentPart>
        </mc:Choice>
        <mc:Fallback>
          <p:pic>
            <p:nvPicPr>
              <p:cNvPr id="15" name="Ink 14">
                <a:extLst>
                  <a:ext uri="{FF2B5EF4-FFF2-40B4-BE49-F238E27FC236}">
                    <a16:creationId xmlns:a16="http://schemas.microsoft.com/office/drawing/2014/main" id="{070477C5-0410-4E4F-97A1-F84C2465C187}"/>
                  </a:ext>
                  <a:ext uri="{C183D7F6-B498-43B3-948B-1728B52AA6E4}">
                    <adec:decorative xmlns:adec="http://schemas.microsoft.com/office/drawing/2017/decorative" val="1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5737403" y="1956150"/>
                <a:ext cx="36000" cy="32709"/>
              </a:xfrm>
              <a:prstGeom prst="rect">
                <a:avLst/>
              </a:prstGeom>
            </p:spPr>
          </p:pic>
        </mc:Fallback>
      </mc:AlternateContent>
      <p:pic>
        <p:nvPicPr>
          <p:cNvPr id="4" name="Picture 2">
            <a:extLst>
              <a:ext uri="{FF2B5EF4-FFF2-40B4-BE49-F238E27FC236}">
                <a16:creationId xmlns:a16="http://schemas.microsoft.com/office/drawing/2014/main" id="{AEFCFAA3-E1C7-4078-B88E-17146373B1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654296" y="1168032"/>
            <a:ext cx="6903720" cy="45219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543748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777A147A-9ED8-46B4-8660-1B3C2AA880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C086C992-FCFE-4B55-B7B1-642BBE741FB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548640"/>
            <a:ext cx="3419540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200"/>
              <a:t>Presbyacusis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5D6C15A0-C087-4593-8414-2B4EC1CDC3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2539411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EB399"/>
          </a:solidFill>
          <a:ln w="41275" cap="rnd">
            <a:solidFill>
              <a:srgbClr val="3EB399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DD2379B6-A4BB-46C5-8718-00AEAB8B9E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298595" y="552091"/>
            <a:ext cx="6052158" cy="5431536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dirty="0" err="1"/>
              <a:t>Vorm</a:t>
            </a:r>
            <a:r>
              <a:rPr lang="en-US" dirty="0"/>
              <a:t> van </a:t>
            </a:r>
            <a:r>
              <a:rPr lang="en-US" dirty="0" err="1"/>
              <a:t>perceptieslechthorendheid</a:t>
            </a:r>
            <a:endParaRPr lang="en-US" dirty="0"/>
          </a:p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dirty="0" err="1"/>
              <a:t>Ouderdomsslechthorendheid</a:t>
            </a:r>
            <a:endParaRPr lang="en-US" dirty="0"/>
          </a:p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dirty="0"/>
              <a:t>Hoge </a:t>
            </a:r>
            <a:r>
              <a:rPr lang="en-US" dirty="0" err="1"/>
              <a:t>tonen</a:t>
            </a:r>
            <a:r>
              <a:rPr lang="en-US" dirty="0"/>
              <a:t> minder </a:t>
            </a:r>
            <a:r>
              <a:rPr lang="en-US" dirty="0" err="1"/>
              <a:t>goed</a:t>
            </a:r>
            <a:endParaRPr lang="en-US" dirty="0"/>
          </a:p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dirty="0" err="1"/>
              <a:t>Moeilijkheid</a:t>
            </a:r>
            <a:r>
              <a:rPr lang="en-US" dirty="0"/>
              <a:t> </a:t>
            </a:r>
            <a:r>
              <a:rPr lang="en-US" dirty="0" err="1"/>
              <a:t>gesprek</a:t>
            </a:r>
            <a:r>
              <a:rPr lang="en-US" dirty="0"/>
              <a:t> </a:t>
            </a:r>
            <a:r>
              <a:rPr lang="en-US" dirty="0" err="1"/>
              <a:t>te</a:t>
            </a:r>
            <a:r>
              <a:rPr lang="en-US" dirty="0"/>
              <a:t> </a:t>
            </a:r>
            <a:r>
              <a:rPr lang="en-US" dirty="0" err="1"/>
              <a:t>volgen</a:t>
            </a:r>
            <a:endParaRPr lang="en-US" dirty="0"/>
          </a:p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dirty="0" err="1"/>
              <a:t>Vaak</a:t>
            </a:r>
            <a:r>
              <a:rPr lang="en-US" dirty="0"/>
              <a:t> in </a:t>
            </a:r>
            <a:r>
              <a:rPr lang="en-US" dirty="0" err="1"/>
              <a:t>combinatie</a:t>
            </a:r>
            <a:r>
              <a:rPr lang="en-US" dirty="0"/>
              <a:t> met tinnitus (</a:t>
            </a:r>
            <a:r>
              <a:rPr lang="en-US" dirty="0" err="1"/>
              <a:t>oorsuizen</a:t>
            </a:r>
            <a:r>
              <a:rPr lang="en-US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393920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">
            <a:extLst>
              <a:ext uri="{FF2B5EF4-FFF2-40B4-BE49-F238E27FC236}">
                <a16:creationId xmlns:a16="http://schemas.microsoft.com/office/drawing/2014/main" id="{EBDD1931-9E86-4402-9A68-33A2D9EFB1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38199" y="1709928"/>
            <a:ext cx="10515600" cy="27432"/>
          </a:xfrm>
          <a:custGeom>
            <a:avLst/>
            <a:gdLst/>
            <a:ahLst/>
            <a:cxnLst/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 useBgFill="1">
        <p:nvSpPr>
          <p:cNvPr id="73" name="Rectangle 72">
            <a:extLst>
              <a:ext uri="{FF2B5EF4-FFF2-40B4-BE49-F238E27FC236}">
                <a16:creationId xmlns:a16="http://schemas.microsoft.com/office/drawing/2014/main" id="{2C61293E-6EBE-43EF-A52C-9BEBFD7679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0E249EDB-3493-424A-A280-5418EBB2A9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654296" y="329184"/>
            <a:ext cx="6894576" cy="1783080"/>
          </a:xfr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en-US" sz="5600"/>
              <a:t>Ziekte van Menière</a:t>
            </a:r>
          </a:p>
        </p:txBody>
      </p:sp>
      <p:sp>
        <p:nvSpPr>
          <p:cNvPr id="75" name="Rectangle 6">
            <a:extLst>
              <a:ext uri="{FF2B5EF4-FFF2-40B4-BE49-F238E27FC236}">
                <a16:creationId xmlns:a16="http://schemas.microsoft.com/office/drawing/2014/main" id="{3FCFB1DE-0B7E-48CC-BA90-B2AB0889F9D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4296" y="2395728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rgbClr val="3EB399"/>
          </a:solidFill>
          <a:ln w="38100" cap="rnd">
            <a:solidFill>
              <a:srgbClr val="3EB399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92D69BA-5EB6-4FCF-ABEC-288EB2ADB45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654296" y="2706624"/>
            <a:ext cx="6894576" cy="3483864"/>
          </a:xfrm>
        </p:spPr>
        <p:txBody>
          <a:bodyPr vert="horz" lIns="91440" tIns="45720" rIns="91440" bIns="45720" rtlCol="0">
            <a:normAutofit/>
          </a:bodyPr>
          <a:lstStyle/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sz="2600"/>
              <a:t>Combinatie van 3 klachten: aanvallen van draaiduizelingen, slechthorendheid en oorsuizen</a:t>
            </a:r>
          </a:p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sz="2600"/>
              <a:t>Oorzaak waarschijnlijk teveel vloeistof in de buisjes van het evenwichtsorgaan.</a:t>
            </a:r>
          </a:p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sz="2600"/>
              <a:t>Aanval duurt 20 minuten tot 12 uren</a:t>
            </a:r>
          </a:p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sz="2600"/>
              <a:t>Gehoor verslechterd, oorsuizen nemen toe</a:t>
            </a:r>
          </a:p>
          <a:p>
            <a:pPr marL="457200" indent="-228600">
              <a:buFont typeface="Arial" panose="020B0604020202020204" pitchFamily="34" charset="0"/>
              <a:buChar char="•"/>
            </a:pPr>
            <a:r>
              <a:rPr lang="en-US" sz="2600"/>
              <a:t>Overmatige spanning en stress vermijden</a:t>
            </a:r>
          </a:p>
        </p:txBody>
      </p:sp>
      <p:pic>
        <p:nvPicPr>
          <p:cNvPr id="3074" name="Picture 2" descr="Afbeelding met man, persoon, staand, kijken&#10;&#10;Automatisch gegenereerde beschrijving">
            <a:extLst>
              <a:ext uri="{FF2B5EF4-FFF2-40B4-BE49-F238E27FC236}">
                <a16:creationId xmlns:a16="http://schemas.microsoft.com/office/drawing/2014/main" id="{807F2171-68C9-4E4B-B3FF-41A6BD4B2E5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3154" r="27402" b="-2"/>
          <a:stretch/>
        </p:blipFill>
        <p:spPr bwMode="auto">
          <a:xfrm>
            <a:off x="20" y="1"/>
            <a:ext cx="4052522" cy="6858000"/>
          </a:xfrm>
          <a:custGeom>
            <a:avLst/>
            <a:gdLst/>
            <a:ahLst/>
            <a:cxnLst/>
            <a:rect l="l" t="t" r="r" b="b"/>
            <a:pathLst>
              <a:path w="4052542" h="6858000">
                <a:moveTo>
                  <a:pt x="0" y="0"/>
                </a:moveTo>
                <a:lnTo>
                  <a:pt x="4020923" y="0"/>
                </a:lnTo>
                <a:lnTo>
                  <a:pt x="4022656" y="14697"/>
                </a:lnTo>
                <a:cubicBezTo>
                  <a:pt x="4037606" y="98462"/>
                  <a:pt x="4035072" y="183369"/>
                  <a:pt x="4039126" y="267642"/>
                </a:cubicBezTo>
                <a:cubicBezTo>
                  <a:pt x="4043941" y="370699"/>
                  <a:pt x="4037860" y="474136"/>
                  <a:pt x="4035579" y="577446"/>
                </a:cubicBezTo>
                <a:cubicBezTo>
                  <a:pt x="4033805" y="665399"/>
                  <a:pt x="4025063" y="753226"/>
                  <a:pt x="4027724" y="841306"/>
                </a:cubicBezTo>
                <a:cubicBezTo>
                  <a:pt x="4027914" y="844352"/>
                  <a:pt x="4027914" y="847398"/>
                  <a:pt x="4027724" y="850444"/>
                </a:cubicBezTo>
                <a:cubicBezTo>
                  <a:pt x="4019615" y="947281"/>
                  <a:pt x="4019615" y="1044626"/>
                  <a:pt x="4027724" y="1141464"/>
                </a:cubicBezTo>
                <a:cubicBezTo>
                  <a:pt x="4030296" y="1181772"/>
                  <a:pt x="4029574" y="1222221"/>
                  <a:pt x="4025570" y="1262415"/>
                </a:cubicBezTo>
                <a:cubicBezTo>
                  <a:pt x="4021769" y="1313563"/>
                  <a:pt x="4009606" y="1365472"/>
                  <a:pt x="4018348" y="1416238"/>
                </a:cubicBezTo>
                <a:cubicBezTo>
                  <a:pt x="4024037" y="1458058"/>
                  <a:pt x="4027166" y="1500194"/>
                  <a:pt x="4027724" y="1542394"/>
                </a:cubicBezTo>
                <a:cubicBezTo>
                  <a:pt x="4032158" y="1636820"/>
                  <a:pt x="4027977" y="1731753"/>
                  <a:pt x="4026330" y="1826433"/>
                </a:cubicBezTo>
                <a:cubicBezTo>
                  <a:pt x="4024556" y="1936724"/>
                  <a:pt x="4027344" y="2047015"/>
                  <a:pt x="4018475" y="2157432"/>
                </a:cubicBezTo>
                <a:cubicBezTo>
                  <a:pt x="4013597" y="2246629"/>
                  <a:pt x="4013597" y="2336029"/>
                  <a:pt x="4018475" y="2425226"/>
                </a:cubicBezTo>
                <a:cubicBezTo>
                  <a:pt x="4020882" y="2506961"/>
                  <a:pt x="4033172" y="2587934"/>
                  <a:pt x="4031145" y="2670557"/>
                </a:cubicBezTo>
                <a:cubicBezTo>
                  <a:pt x="4028737" y="2766886"/>
                  <a:pt x="4017335" y="2862962"/>
                  <a:pt x="4020882" y="2959546"/>
                </a:cubicBezTo>
                <a:cubicBezTo>
                  <a:pt x="4022529" y="3005617"/>
                  <a:pt x="4022656" y="3051688"/>
                  <a:pt x="4023543" y="3097758"/>
                </a:cubicBezTo>
                <a:cubicBezTo>
                  <a:pt x="4024683" y="3153221"/>
                  <a:pt x="4034692" y="3208556"/>
                  <a:pt x="4029117" y="3263892"/>
                </a:cubicBezTo>
                <a:cubicBezTo>
                  <a:pt x="4019869" y="3356161"/>
                  <a:pt x="3995923" y="3446906"/>
                  <a:pt x="4010873" y="3541459"/>
                </a:cubicBezTo>
                <a:cubicBezTo>
                  <a:pt x="4019108" y="3593495"/>
                  <a:pt x="4028357" y="3645658"/>
                  <a:pt x="4033172" y="3698201"/>
                </a:cubicBezTo>
                <a:cubicBezTo>
                  <a:pt x="4037353" y="3745160"/>
                  <a:pt x="4047868" y="3792881"/>
                  <a:pt x="4039886" y="3839586"/>
                </a:cubicBezTo>
                <a:cubicBezTo>
                  <a:pt x="4033045" y="3879565"/>
                  <a:pt x="4036592" y="3919544"/>
                  <a:pt x="4031271" y="3959523"/>
                </a:cubicBezTo>
                <a:cubicBezTo>
                  <a:pt x="4024303" y="4011939"/>
                  <a:pt x="4020629" y="4065244"/>
                  <a:pt x="4015308" y="4118042"/>
                </a:cubicBezTo>
                <a:cubicBezTo>
                  <a:pt x="4010620" y="4165889"/>
                  <a:pt x="4006946" y="4213610"/>
                  <a:pt x="4019615" y="4258539"/>
                </a:cubicBezTo>
                <a:cubicBezTo>
                  <a:pt x="4050656" y="4371622"/>
                  <a:pt x="4033679" y="4484070"/>
                  <a:pt x="4022023" y="4596391"/>
                </a:cubicBezTo>
                <a:cubicBezTo>
                  <a:pt x="4016321" y="4650965"/>
                  <a:pt x="4007959" y="4708712"/>
                  <a:pt x="4020629" y="4758718"/>
                </a:cubicBezTo>
                <a:cubicBezTo>
                  <a:pt x="4043941" y="4847432"/>
                  <a:pt x="4025697" y="4931705"/>
                  <a:pt x="4015561" y="5016866"/>
                </a:cubicBezTo>
                <a:cubicBezTo>
                  <a:pt x="4003335" y="5100174"/>
                  <a:pt x="4005096" y="5184929"/>
                  <a:pt x="4020756" y="5267654"/>
                </a:cubicBezTo>
                <a:cubicBezTo>
                  <a:pt x="4033172" y="5326035"/>
                  <a:pt x="4033172" y="5385432"/>
                  <a:pt x="4034692" y="5444194"/>
                </a:cubicBezTo>
                <a:cubicBezTo>
                  <a:pt x="4035579" y="5481001"/>
                  <a:pt x="4022023" y="5518441"/>
                  <a:pt x="4013027" y="5555120"/>
                </a:cubicBezTo>
                <a:cubicBezTo>
                  <a:pt x="3996937" y="5621371"/>
                  <a:pt x="3991109" y="5688636"/>
                  <a:pt x="4013027" y="5753237"/>
                </a:cubicBezTo>
                <a:cubicBezTo>
                  <a:pt x="4043561" y="5842713"/>
                  <a:pt x="4061045" y="5932189"/>
                  <a:pt x="4048375" y="6026870"/>
                </a:cubicBezTo>
                <a:cubicBezTo>
                  <a:pt x="4041027" y="6085251"/>
                  <a:pt x="4039380" y="6144902"/>
                  <a:pt x="4028357" y="6202522"/>
                </a:cubicBezTo>
                <a:cubicBezTo>
                  <a:pt x="4010240" y="6298091"/>
                  <a:pt x="4016701" y="6393024"/>
                  <a:pt x="4031145" y="6487196"/>
                </a:cubicBezTo>
                <a:cubicBezTo>
                  <a:pt x="4041293" y="6565885"/>
                  <a:pt x="4042395" y="6645474"/>
                  <a:pt x="4034439" y="6724403"/>
                </a:cubicBezTo>
                <a:lnTo>
                  <a:pt x="4025206" y="6858000"/>
                </a:lnTo>
                <a:lnTo>
                  <a:pt x="0" y="6858000"/>
                </a:ln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22567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12E7CC5-C78B-4EBD-9565-3FA00FAA6C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3A4529A5-F675-429F-8044-01372BB1342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0"/>
            <a:ext cx="7562008" cy="6858000"/>
          </a:xfrm>
          <a:custGeom>
            <a:avLst/>
            <a:gdLst>
              <a:gd name="connsiteX0" fmla="*/ 7529613 w 7529613"/>
              <a:gd name="connsiteY0" fmla="*/ 0 h 6858000"/>
              <a:gd name="connsiteX1" fmla="*/ 1222331 w 7529613"/>
              <a:gd name="connsiteY1" fmla="*/ 0 h 6858000"/>
              <a:gd name="connsiteX2" fmla="*/ 1126483 w 7529613"/>
              <a:gd name="connsiteY2" fmla="*/ 148742 h 6858000"/>
              <a:gd name="connsiteX3" fmla="*/ 767554 w 7529613"/>
              <a:gd name="connsiteY3" fmla="*/ 819975 h 6858000"/>
              <a:gd name="connsiteX4" fmla="*/ 742103 w 7529613"/>
              <a:gd name="connsiteY4" fmla="*/ 854514 h 6858000"/>
              <a:gd name="connsiteX5" fmla="*/ 785881 w 7529613"/>
              <a:gd name="connsiteY5" fmla="*/ 750263 h 6858000"/>
              <a:gd name="connsiteX6" fmla="*/ 978978 w 7529613"/>
              <a:gd name="connsiteY6" fmla="*/ 331786 h 6858000"/>
              <a:gd name="connsiteX7" fmla="*/ 1155717 w 7529613"/>
              <a:gd name="connsiteY7" fmla="*/ 0 h 6858000"/>
              <a:gd name="connsiteX8" fmla="*/ 1098249 w 7529613"/>
              <a:gd name="connsiteY8" fmla="*/ 0 h 6858000"/>
              <a:gd name="connsiteX9" fmla="*/ 991458 w 7529613"/>
              <a:gd name="connsiteY9" fmla="*/ 196614 h 6858000"/>
              <a:gd name="connsiteX10" fmla="*/ 493941 w 7529613"/>
              <a:gd name="connsiteY10" fmla="*/ 1371196 h 6858000"/>
              <a:gd name="connsiteX11" fmla="*/ 46485 w 7529613"/>
              <a:gd name="connsiteY11" fmla="*/ 3331516 h 6858000"/>
              <a:gd name="connsiteX12" fmla="*/ 12252 w 7529613"/>
              <a:gd name="connsiteY12" fmla="*/ 4357388 h 6858000"/>
              <a:gd name="connsiteX13" fmla="*/ 170821 w 7529613"/>
              <a:gd name="connsiteY13" fmla="*/ 5552906 h 6858000"/>
              <a:gd name="connsiteX14" fmla="*/ 537265 w 7529613"/>
              <a:gd name="connsiteY14" fmla="*/ 6828295 h 6858000"/>
              <a:gd name="connsiteX15" fmla="*/ 549692 w 7529613"/>
              <a:gd name="connsiteY15" fmla="*/ 6858000 h 6858000"/>
              <a:gd name="connsiteX16" fmla="*/ 602234 w 7529613"/>
              <a:gd name="connsiteY16" fmla="*/ 6858000 h 6858000"/>
              <a:gd name="connsiteX17" fmla="*/ 595414 w 7529613"/>
              <a:gd name="connsiteY17" fmla="*/ 6841549 h 6858000"/>
              <a:gd name="connsiteX18" fmla="*/ 364260 w 7529613"/>
              <a:gd name="connsiteY18" fmla="*/ 6142729 h 6858000"/>
              <a:gd name="connsiteX19" fmla="*/ 213071 w 7529613"/>
              <a:gd name="connsiteY19" fmla="*/ 5513923 h 6858000"/>
              <a:gd name="connsiteX20" fmla="*/ 211290 w 7529613"/>
              <a:gd name="connsiteY20" fmla="*/ 5480401 h 6858000"/>
              <a:gd name="connsiteX21" fmla="*/ 311446 w 7529613"/>
              <a:gd name="connsiteY21" fmla="*/ 5830359 h 6858000"/>
              <a:gd name="connsiteX22" fmla="*/ 622963 w 7529613"/>
              <a:gd name="connsiteY22" fmla="*/ 6670527 h 6858000"/>
              <a:gd name="connsiteX23" fmla="*/ 710464 w 7529613"/>
              <a:gd name="connsiteY23" fmla="*/ 6858000 h 6858000"/>
              <a:gd name="connsiteX24" fmla="*/ 7529613 w 7529613"/>
              <a:gd name="connsiteY24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7529613" h="6858000">
                <a:moveTo>
                  <a:pt x="7529613" y="0"/>
                </a:moveTo>
                <a:lnTo>
                  <a:pt x="1222331" y="0"/>
                </a:lnTo>
                <a:lnTo>
                  <a:pt x="1126483" y="148742"/>
                </a:lnTo>
                <a:cubicBezTo>
                  <a:pt x="995323" y="365513"/>
                  <a:pt x="876174" y="589569"/>
                  <a:pt x="767554" y="819975"/>
                </a:cubicBezTo>
                <a:cubicBezTo>
                  <a:pt x="762210" y="833492"/>
                  <a:pt x="753441" y="845393"/>
                  <a:pt x="742103" y="854514"/>
                </a:cubicBezTo>
                <a:cubicBezTo>
                  <a:pt x="756737" y="819849"/>
                  <a:pt x="770991" y="784928"/>
                  <a:pt x="785881" y="750263"/>
                </a:cubicBezTo>
                <a:cubicBezTo>
                  <a:pt x="846713" y="608712"/>
                  <a:pt x="910948" y="469145"/>
                  <a:pt x="978978" y="331786"/>
                </a:cubicBezTo>
                <a:lnTo>
                  <a:pt x="1155717" y="0"/>
                </a:lnTo>
                <a:lnTo>
                  <a:pt x="1098249" y="0"/>
                </a:lnTo>
                <a:lnTo>
                  <a:pt x="991458" y="196614"/>
                </a:lnTo>
                <a:cubicBezTo>
                  <a:pt x="797017" y="573253"/>
                  <a:pt x="633548" y="966066"/>
                  <a:pt x="493941" y="1371196"/>
                </a:cubicBezTo>
                <a:cubicBezTo>
                  <a:pt x="276630" y="2007265"/>
                  <a:pt x="126659" y="2664286"/>
                  <a:pt x="46485" y="3331516"/>
                </a:cubicBezTo>
                <a:cubicBezTo>
                  <a:pt x="4488" y="3672965"/>
                  <a:pt x="-14219" y="4013908"/>
                  <a:pt x="12252" y="4357388"/>
                </a:cubicBezTo>
                <a:cubicBezTo>
                  <a:pt x="43558" y="4758899"/>
                  <a:pt x="90773" y="5157998"/>
                  <a:pt x="170821" y="5552906"/>
                </a:cubicBezTo>
                <a:cubicBezTo>
                  <a:pt x="259109" y="5988893"/>
                  <a:pt x="378967" y="6414594"/>
                  <a:pt x="537265" y="6828295"/>
                </a:cubicBezTo>
                <a:lnTo>
                  <a:pt x="549692" y="6858000"/>
                </a:lnTo>
                <a:lnTo>
                  <a:pt x="602234" y="6858000"/>
                </a:lnTo>
                <a:lnTo>
                  <a:pt x="595414" y="6841549"/>
                </a:lnTo>
                <a:cubicBezTo>
                  <a:pt x="507884" y="6614016"/>
                  <a:pt x="431296" y="6380817"/>
                  <a:pt x="364260" y="6142729"/>
                </a:cubicBezTo>
                <a:cubicBezTo>
                  <a:pt x="305974" y="5935370"/>
                  <a:pt x="262958" y="5723695"/>
                  <a:pt x="213071" y="5513923"/>
                </a:cubicBezTo>
                <a:cubicBezTo>
                  <a:pt x="211892" y="5502788"/>
                  <a:pt x="211299" y="5491601"/>
                  <a:pt x="211290" y="5480401"/>
                </a:cubicBezTo>
                <a:cubicBezTo>
                  <a:pt x="247814" y="5607635"/>
                  <a:pt x="276958" y="5719759"/>
                  <a:pt x="311446" y="5830359"/>
                </a:cubicBezTo>
                <a:cubicBezTo>
                  <a:pt x="401357" y="6118381"/>
                  <a:pt x="505060" y="6398531"/>
                  <a:pt x="622963" y="6670527"/>
                </a:cubicBezTo>
                <a:lnTo>
                  <a:pt x="710464" y="6858000"/>
                </a:lnTo>
                <a:lnTo>
                  <a:pt x="7529613" y="6858000"/>
                </a:lnTo>
                <a:close/>
              </a:path>
            </a:pathLst>
          </a:custGeom>
          <a:solidFill>
            <a:srgbClr val="3EB399"/>
          </a:solidFill>
          <a:ln w="6857" cap="flat">
            <a:noFill/>
            <a:prstDash val="solid"/>
            <a:miter/>
          </a:ln>
        </p:spPr>
        <p:txBody>
          <a:bodyPr wrap="square" rtlCol="0" anchor="ctr">
            <a:noAutofit/>
          </a:bodyPr>
          <a:lstStyle/>
          <a:p>
            <a:endParaRPr lang="en-US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544521BA-1519-4A19-AADB-3962C580C1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8037" y="1298448"/>
            <a:ext cx="5895178" cy="3807446"/>
          </a:xfrm>
        </p:spPr>
        <p:txBody>
          <a:bodyPr anchor="b">
            <a:normAutofit/>
          </a:bodyPr>
          <a:lstStyle/>
          <a:p>
            <a:pPr>
              <a:lnSpc>
                <a:spcPct val="90000"/>
              </a:lnSpc>
            </a:pPr>
            <a:r>
              <a:rPr lang="nl-NL" sz="5500">
                <a:solidFill>
                  <a:schemeClr val="bg1"/>
                </a:solidFill>
              </a:rPr>
              <a:t>Onderzoek bij slechthorendheid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4CDDBD4-501E-41E2-9261-9B4DB230C9B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129872" y="1122363"/>
            <a:ext cx="3223928" cy="3807446"/>
          </a:xfrm>
        </p:spPr>
        <p:txBody>
          <a:bodyPr anchor="b"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600" dirty="0" err="1"/>
              <a:t>Otoscopie</a:t>
            </a:r>
            <a:endParaRPr lang="nl-NL" sz="3600" dirty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600" dirty="0"/>
              <a:t>Stemvorkproeven (</a:t>
            </a:r>
            <a:r>
              <a:rPr lang="nl-NL" sz="3600" dirty="0" err="1"/>
              <a:t>Rinne</a:t>
            </a:r>
            <a:r>
              <a:rPr lang="nl-NL" sz="3600" dirty="0"/>
              <a:t>).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nl-NL" sz="3600" dirty="0"/>
              <a:t>Audiogram</a:t>
            </a:r>
          </a:p>
        </p:txBody>
      </p:sp>
      <p:sp>
        <p:nvSpPr>
          <p:cNvPr id="12" name="Rectangle 6">
            <a:extLst>
              <a:ext uri="{FF2B5EF4-FFF2-40B4-BE49-F238E27FC236}">
                <a16:creationId xmlns:a16="http://schemas.microsoft.com/office/drawing/2014/main" id="{63DAB858-5A0C-4AFF-AAC6-705EDF8DB7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51085" y="5439978"/>
            <a:ext cx="5897880" cy="27432"/>
          </a:xfrm>
          <a:custGeom>
            <a:avLst/>
            <a:gdLst>
              <a:gd name="connsiteX0" fmla="*/ 0 w 5897880"/>
              <a:gd name="connsiteY0" fmla="*/ 0 h 27432"/>
              <a:gd name="connsiteX1" fmla="*/ 537362 w 5897880"/>
              <a:gd name="connsiteY1" fmla="*/ 0 h 27432"/>
              <a:gd name="connsiteX2" fmla="*/ 1133704 w 5897880"/>
              <a:gd name="connsiteY2" fmla="*/ 0 h 27432"/>
              <a:gd name="connsiteX3" fmla="*/ 1671066 w 5897880"/>
              <a:gd name="connsiteY3" fmla="*/ 0 h 27432"/>
              <a:gd name="connsiteX4" fmla="*/ 2385365 w 5897880"/>
              <a:gd name="connsiteY4" fmla="*/ 0 h 27432"/>
              <a:gd name="connsiteX5" fmla="*/ 3040685 w 5897880"/>
              <a:gd name="connsiteY5" fmla="*/ 0 h 27432"/>
              <a:gd name="connsiteX6" fmla="*/ 3696005 w 5897880"/>
              <a:gd name="connsiteY6" fmla="*/ 0 h 27432"/>
              <a:gd name="connsiteX7" fmla="*/ 4469282 w 5897880"/>
              <a:gd name="connsiteY7" fmla="*/ 0 h 27432"/>
              <a:gd name="connsiteX8" fmla="*/ 5183581 w 5897880"/>
              <a:gd name="connsiteY8" fmla="*/ 0 h 27432"/>
              <a:gd name="connsiteX9" fmla="*/ 5897880 w 5897880"/>
              <a:gd name="connsiteY9" fmla="*/ 0 h 27432"/>
              <a:gd name="connsiteX10" fmla="*/ 5897880 w 5897880"/>
              <a:gd name="connsiteY10" fmla="*/ 27432 h 27432"/>
              <a:gd name="connsiteX11" fmla="*/ 5419496 w 5897880"/>
              <a:gd name="connsiteY11" fmla="*/ 27432 h 27432"/>
              <a:gd name="connsiteX12" fmla="*/ 4882134 w 5897880"/>
              <a:gd name="connsiteY12" fmla="*/ 27432 h 27432"/>
              <a:gd name="connsiteX13" fmla="*/ 4167835 w 5897880"/>
              <a:gd name="connsiteY13" fmla="*/ 27432 h 27432"/>
              <a:gd name="connsiteX14" fmla="*/ 3394558 w 5897880"/>
              <a:gd name="connsiteY14" fmla="*/ 27432 h 27432"/>
              <a:gd name="connsiteX15" fmla="*/ 2798216 w 5897880"/>
              <a:gd name="connsiteY15" fmla="*/ 27432 h 27432"/>
              <a:gd name="connsiteX16" fmla="*/ 2024939 w 5897880"/>
              <a:gd name="connsiteY16" fmla="*/ 27432 h 27432"/>
              <a:gd name="connsiteX17" fmla="*/ 1487576 w 5897880"/>
              <a:gd name="connsiteY17" fmla="*/ 27432 h 27432"/>
              <a:gd name="connsiteX18" fmla="*/ 1009193 w 5897880"/>
              <a:gd name="connsiteY18" fmla="*/ 27432 h 27432"/>
              <a:gd name="connsiteX19" fmla="*/ 0 w 5897880"/>
              <a:gd name="connsiteY19" fmla="*/ 27432 h 27432"/>
              <a:gd name="connsiteX20" fmla="*/ 0 w 5897880"/>
              <a:gd name="connsiteY20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5897880" h="27432" fill="none" extrusionOk="0">
                <a:moveTo>
                  <a:pt x="0" y="0"/>
                </a:moveTo>
                <a:cubicBezTo>
                  <a:pt x="232564" y="21549"/>
                  <a:pt x="389747" y="7320"/>
                  <a:pt x="537362" y="0"/>
                </a:cubicBezTo>
                <a:cubicBezTo>
                  <a:pt x="684977" y="-7320"/>
                  <a:pt x="894159" y="-7726"/>
                  <a:pt x="1133704" y="0"/>
                </a:cubicBezTo>
                <a:cubicBezTo>
                  <a:pt x="1373249" y="7726"/>
                  <a:pt x="1440352" y="-304"/>
                  <a:pt x="1671066" y="0"/>
                </a:cubicBezTo>
                <a:cubicBezTo>
                  <a:pt x="1901780" y="304"/>
                  <a:pt x="2091497" y="765"/>
                  <a:pt x="2385365" y="0"/>
                </a:cubicBezTo>
                <a:cubicBezTo>
                  <a:pt x="2679233" y="-765"/>
                  <a:pt x="2762926" y="2802"/>
                  <a:pt x="3040685" y="0"/>
                </a:cubicBezTo>
                <a:cubicBezTo>
                  <a:pt x="3318444" y="-2802"/>
                  <a:pt x="3409726" y="9093"/>
                  <a:pt x="3696005" y="0"/>
                </a:cubicBezTo>
                <a:cubicBezTo>
                  <a:pt x="3982284" y="-9093"/>
                  <a:pt x="4087272" y="27119"/>
                  <a:pt x="4469282" y="0"/>
                </a:cubicBezTo>
                <a:cubicBezTo>
                  <a:pt x="4851292" y="-27119"/>
                  <a:pt x="4924835" y="26473"/>
                  <a:pt x="5183581" y="0"/>
                </a:cubicBezTo>
                <a:cubicBezTo>
                  <a:pt x="5442327" y="-26473"/>
                  <a:pt x="5598463" y="7328"/>
                  <a:pt x="5897880" y="0"/>
                </a:cubicBezTo>
                <a:cubicBezTo>
                  <a:pt x="5898716" y="13055"/>
                  <a:pt x="5897707" y="18641"/>
                  <a:pt x="5897880" y="27432"/>
                </a:cubicBezTo>
                <a:cubicBezTo>
                  <a:pt x="5682742" y="40412"/>
                  <a:pt x="5520014" y="23844"/>
                  <a:pt x="5419496" y="27432"/>
                </a:cubicBezTo>
                <a:cubicBezTo>
                  <a:pt x="5318978" y="31020"/>
                  <a:pt x="5012864" y="6698"/>
                  <a:pt x="4882134" y="27432"/>
                </a:cubicBezTo>
                <a:cubicBezTo>
                  <a:pt x="4751404" y="48166"/>
                  <a:pt x="4313676" y="5207"/>
                  <a:pt x="4167835" y="27432"/>
                </a:cubicBezTo>
                <a:cubicBezTo>
                  <a:pt x="4021994" y="49657"/>
                  <a:pt x="3715729" y="59193"/>
                  <a:pt x="3394558" y="27432"/>
                </a:cubicBezTo>
                <a:cubicBezTo>
                  <a:pt x="3073387" y="-4329"/>
                  <a:pt x="3093227" y="38972"/>
                  <a:pt x="2798216" y="27432"/>
                </a:cubicBezTo>
                <a:cubicBezTo>
                  <a:pt x="2503205" y="15892"/>
                  <a:pt x="2297615" y="31603"/>
                  <a:pt x="2024939" y="27432"/>
                </a:cubicBezTo>
                <a:cubicBezTo>
                  <a:pt x="1752263" y="23261"/>
                  <a:pt x="1629814" y="3659"/>
                  <a:pt x="1487576" y="27432"/>
                </a:cubicBezTo>
                <a:cubicBezTo>
                  <a:pt x="1345338" y="51205"/>
                  <a:pt x="1238885" y="24954"/>
                  <a:pt x="1009193" y="27432"/>
                </a:cubicBezTo>
                <a:cubicBezTo>
                  <a:pt x="779501" y="29910"/>
                  <a:pt x="441829" y="-15535"/>
                  <a:pt x="0" y="27432"/>
                </a:cubicBezTo>
                <a:cubicBezTo>
                  <a:pt x="988" y="17221"/>
                  <a:pt x="-970" y="7538"/>
                  <a:pt x="0" y="0"/>
                </a:cubicBezTo>
                <a:close/>
              </a:path>
              <a:path w="5897880" h="27432" stroke="0" extrusionOk="0">
                <a:moveTo>
                  <a:pt x="0" y="0"/>
                </a:moveTo>
                <a:cubicBezTo>
                  <a:pt x="196299" y="-26676"/>
                  <a:pt x="463834" y="6738"/>
                  <a:pt x="596341" y="0"/>
                </a:cubicBezTo>
                <a:cubicBezTo>
                  <a:pt x="728848" y="-6738"/>
                  <a:pt x="857267" y="1845"/>
                  <a:pt x="1074725" y="0"/>
                </a:cubicBezTo>
                <a:cubicBezTo>
                  <a:pt x="1292183" y="-1845"/>
                  <a:pt x="1545672" y="3744"/>
                  <a:pt x="1848002" y="0"/>
                </a:cubicBezTo>
                <a:cubicBezTo>
                  <a:pt x="2150332" y="-3744"/>
                  <a:pt x="2306688" y="-14526"/>
                  <a:pt x="2444344" y="0"/>
                </a:cubicBezTo>
                <a:cubicBezTo>
                  <a:pt x="2582000" y="14526"/>
                  <a:pt x="2761095" y="-11862"/>
                  <a:pt x="3040685" y="0"/>
                </a:cubicBezTo>
                <a:cubicBezTo>
                  <a:pt x="3320275" y="11862"/>
                  <a:pt x="3622320" y="-32867"/>
                  <a:pt x="3813962" y="0"/>
                </a:cubicBezTo>
                <a:cubicBezTo>
                  <a:pt x="4005604" y="32867"/>
                  <a:pt x="4117810" y="-10778"/>
                  <a:pt x="4351325" y="0"/>
                </a:cubicBezTo>
                <a:cubicBezTo>
                  <a:pt x="4584840" y="10778"/>
                  <a:pt x="4963783" y="-32384"/>
                  <a:pt x="5124602" y="0"/>
                </a:cubicBezTo>
                <a:cubicBezTo>
                  <a:pt x="5285421" y="32384"/>
                  <a:pt x="5705238" y="-29538"/>
                  <a:pt x="5897880" y="0"/>
                </a:cubicBezTo>
                <a:cubicBezTo>
                  <a:pt x="5898677" y="11634"/>
                  <a:pt x="5899083" y="16994"/>
                  <a:pt x="5897880" y="27432"/>
                </a:cubicBezTo>
                <a:cubicBezTo>
                  <a:pt x="5630425" y="7719"/>
                  <a:pt x="5532865" y="21388"/>
                  <a:pt x="5242560" y="27432"/>
                </a:cubicBezTo>
                <a:cubicBezTo>
                  <a:pt x="4952255" y="33476"/>
                  <a:pt x="4783060" y="14892"/>
                  <a:pt x="4646219" y="27432"/>
                </a:cubicBezTo>
                <a:cubicBezTo>
                  <a:pt x="4509378" y="39972"/>
                  <a:pt x="4163771" y="-4851"/>
                  <a:pt x="3872941" y="27432"/>
                </a:cubicBezTo>
                <a:cubicBezTo>
                  <a:pt x="3582111" y="59715"/>
                  <a:pt x="3362704" y="7742"/>
                  <a:pt x="3099664" y="27432"/>
                </a:cubicBezTo>
                <a:cubicBezTo>
                  <a:pt x="2836624" y="47122"/>
                  <a:pt x="2747441" y="28801"/>
                  <a:pt x="2562301" y="27432"/>
                </a:cubicBezTo>
                <a:cubicBezTo>
                  <a:pt x="2377161" y="26063"/>
                  <a:pt x="2104946" y="30879"/>
                  <a:pt x="1906981" y="27432"/>
                </a:cubicBezTo>
                <a:cubicBezTo>
                  <a:pt x="1709016" y="23985"/>
                  <a:pt x="1304654" y="6821"/>
                  <a:pt x="1133704" y="27432"/>
                </a:cubicBezTo>
                <a:cubicBezTo>
                  <a:pt x="962754" y="48043"/>
                  <a:pt x="457048" y="12129"/>
                  <a:pt x="0" y="27432"/>
                </a:cubicBezTo>
                <a:cubicBezTo>
                  <a:pt x="894" y="14250"/>
                  <a:pt x="667" y="11053"/>
                  <a:pt x="0" y="0"/>
                </a:cubicBezTo>
                <a:close/>
              </a:path>
            </a:pathLst>
          </a:custGeom>
          <a:solidFill>
            <a:schemeClr val="bg1"/>
          </a:solidFill>
          <a:ln w="41275" cap="rnd">
            <a:solidFill>
              <a:schemeClr val="bg1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6">
            <a:extLst>
              <a:ext uri="{FF2B5EF4-FFF2-40B4-BE49-F238E27FC236}">
                <a16:creationId xmlns:a16="http://schemas.microsoft.com/office/drawing/2014/main" id="{53BEA983-EAAB-42FB-84E9-E77708168C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016" y="5440680"/>
            <a:ext cx="3200400" cy="27432"/>
          </a:xfrm>
          <a:custGeom>
            <a:avLst/>
            <a:gdLst>
              <a:gd name="connsiteX0" fmla="*/ 0 w 3200400"/>
              <a:gd name="connsiteY0" fmla="*/ 0 h 27432"/>
              <a:gd name="connsiteX1" fmla="*/ 608076 w 3200400"/>
              <a:gd name="connsiteY1" fmla="*/ 0 h 27432"/>
              <a:gd name="connsiteX2" fmla="*/ 1248156 w 3200400"/>
              <a:gd name="connsiteY2" fmla="*/ 0 h 27432"/>
              <a:gd name="connsiteX3" fmla="*/ 1920240 w 3200400"/>
              <a:gd name="connsiteY3" fmla="*/ 0 h 27432"/>
              <a:gd name="connsiteX4" fmla="*/ 2592324 w 3200400"/>
              <a:gd name="connsiteY4" fmla="*/ 0 h 27432"/>
              <a:gd name="connsiteX5" fmla="*/ 3200400 w 3200400"/>
              <a:gd name="connsiteY5" fmla="*/ 0 h 27432"/>
              <a:gd name="connsiteX6" fmla="*/ 3200400 w 3200400"/>
              <a:gd name="connsiteY6" fmla="*/ 27432 h 27432"/>
              <a:gd name="connsiteX7" fmla="*/ 2496312 w 3200400"/>
              <a:gd name="connsiteY7" fmla="*/ 27432 h 27432"/>
              <a:gd name="connsiteX8" fmla="*/ 1792224 w 3200400"/>
              <a:gd name="connsiteY8" fmla="*/ 27432 h 27432"/>
              <a:gd name="connsiteX9" fmla="*/ 1152144 w 3200400"/>
              <a:gd name="connsiteY9" fmla="*/ 27432 h 27432"/>
              <a:gd name="connsiteX10" fmla="*/ 0 w 3200400"/>
              <a:gd name="connsiteY10" fmla="*/ 27432 h 27432"/>
              <a:gd name="connsiteX11" fmla="*/ 0 w 3200400"/>
              <a:gd name="connsiteY11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00400" h="27432" fill="none" extrusionOk="0">
                <a:moveTo>
                  <a:pt x="0" y="0"/>
                </a:moveTo>
                <a:cubicBezTo>
                  <a:pt x="176560" y="-17034"/>
                  <a:pt x="345323" y="-28956"/>
                  <a:pt x="608076" y="0"/>
                </a:cubicBezTo>
                <a:cubicBezTo>
                  <a:pt x="870829" y="28956"/>
                  <a:pt x="955637" y="-27357"/>
                  <a:pt x="1248156" y="0"/>
                </a:cubicBezTo>
                <a:cubicBezTo>
                  <a:pt x="1540675" y="27357"/>
                  <a:pt x="1624069" y="30558"/>
                  <a:pt x="1920240" y="0"/>
                </a:cubicBezTo>
                <a:cubicBezTo>
                  <a:pt x="2216411" y="-30558"/>
                  <a:pt x="2344585" y="12271"/>
                  <a:pt x="2592324" y="0"/>
                </a:cubicBezTo>
                <a:cubicBezTo>
                  <a:pt x="2840063" y="-12271"/>
                  <a:pt x="2987913" y="7129"/>
                  <a:pt x="3200400" y="0"/>
                </a:cubicBezTo>
                <a:cubicBezTo>
                  <a:pt x="3199234" y="7395"/>
                  <a:pt x="3200445" y="21864"/>
                  <a:pt x="3200400" y="27432"/>
                </a:cubicBezTo>
                <a:cubicBezTo>
                  <a:pt x="2991642" y="45977"/>
                  <a:pt x="2778729" y="1200"/>
                  <a:pt x="2496312" y="27432"/>
                </a:cubicBezTo>
                <a:cubicBezTo>
                  <a:pt x="2213895" y="53664"/>
                  <a:pt x="2080041" y="8460"/>
                  <a:pt x="1792224" y="27432"/>
                </a:cubicBezTo>
                <a:cubicBezTo>
                  <a:pt x="1504407" y="46404"/>
                  <a:pt x="1357364" y="6320"/>
                  <a:pt x="1152144" y="27432"/>
                </a:cubicBezTo>
                <a:cubicBezTo>
                  <a:pt x="946924" y="48544"/>
                  <a:pt x="515176" y="61411"/>
                  <a:pt x="0" y="27432"/>
                </a:cubicBezTo>
                <a:cubicBezTo>
                  <a:pt x="-503" y="20663"/>
                  <a:pt x="1168" y="5855"/>
                  <a:pt x="0" y="0"/>
                </a:cubicBezTo>
                <a:close/>
              </a:path>
              <a:path w="3200400" h="27432" stroke="0" extrusionOk="0">
                <a:moveTo>
                  <a:pt x="0" y="0"/>
                </a:moveTo>
                <a:cubicBezTo>
                  <a:pt x="273892" y="-2049"/>
                  <a:pt x="368520" y="4190"/>
                  <a:pt x="608076" y="0"/>
                </a:cubicBezTo>
                <a:cubicBezTo>
                  <a:pt x="847632" y="-4190"/>
                  <a:pt x="971999" y="7437"/>
                  <a:pt x="1152144" y="0"/>
                </a:cubicBezTo>
                <a:cubicBezTo>
                  <a:pt x="1332289" y="-7437"/>
                  <a:pt x="1665848" y="24107"/>
                  <a:pt x="1856232" y="0"/>
                </a:cubicBezTo>
                <a:cubicBezTo>
                  <a:pt x="2046616" y="-24107"/>
                  <a:pt x="2167965" y="18079"/>
                  <a:pt x="2464308" y="0"/>
                </a:cubicBezTo>
                <a:cubicBezTo>
                  <a:pt x="2760651" y="-18079"/>
                  <a:pt x="2877599" y="28161"/>
                  <a:pt x="3200400" y="0"/>
                </a:cubicBezTo>
                <a:cubicBezTo>
                  <a:pt x="3200593" y="12649"/>
                  <a:pt x="3199412" y="17989"/>
                  <a:pt x="3200400" y="27432"/>
                </a:cubicBezTo>
                <a:cubicBezTo>
                  <a:pt x="2978255" y="22115"/>
                  <a:pt x="2854979" y="18349"/>
                  <a:pt x="2560320" y="27432"/>
                </a:cubicBezTo>
                <a:cubicBezTo>
                  <a:pt x="2265661" y="36515"/>
                  <a:pt x="2043241" y="2929"/>
                  <a:pt x="1856232" y="27432"/>
                </a:cubicBezTo>
                <a:cubicBezTo>
                  <a:pt x="1669223" y="51935"/>
                  <a:pt x="1428863" y="5228"/>
                  <a:pt x="1312164" y="27432"/>
                </a:cubicBezTo>
                <a:cubicBezTo>
                  <a:pt x="1195465" y="49636"/>
                  <a:pt x="838125" y="31438"/>
                  <a:pt x="672084" y="27432"/>
                </a:cubicBezTo>
                <a:cubicBezTo>
                  <a:pt x="506043" y="23426"/>
                  <a:pt x="200317" y="-1243"/>
                  <a:pt x="0" y="27432"/>
                </a:cubicBezTo>
                <a:cubicBezTo>
                  <a:pt x="1300" y="19678"/>
                  <a:pt x="-86" y="12044"/>
                  <a:pt x="0" y="0"/>
                </a:cubicBezTo>
                <a:close/>
              </a:path>
            </a:pathLst>
          </a:custGeom>
          <a:solidFill>
            <a:srgbClr val="3EB399"/>
          </a:solidFill>
          <a:ln w="41275" cap="rnd">
            <a:solidFill>
              <a:srgbClr val="3EB399"/>
            </a:solidFill>
            <a:round/>
            <a:extLst>
              <a:ext uri="{C807C97D-BFC1-408E-A445-0C87EB9F89A2}">
                <ask:lineSketchStyleProps xmlns=""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6545064"/>
      </p:ext>
    </p:extLst>
  </p:cSld>
  <p:clrMapOvr>
    <a:masterClrMapping/>
  </p:clrMapOvr>
</p:sld>
</file>

<file path=ppt/theme/theme1.xml><?xml version="1.0" encoding="utf-8"?>
<a:theme xmlns:a="http://schemas.openxmlformats.org/drawingml/2006/main" name="SketchyVTI">
  <a:themeElements>
    <a:clrScheme name="AnalogousFromLightSeedLeftStep">
      <a:dk1>
        <a:srgbClr val="000000"/>
      </a:dk1>
      <a:lt1>
        <a:srgbClr val="FFFFFF"/>
      </a:lt1>
      <a:dk2>
        <a:srgbClr val="264124"/>
      </a:dk2>
      <a:lt2>
        <a:srgbClr val="EEE9EA"/>
      </a:lt2>
      <a:accent1>
        <a:srgbClr val="3EB399"/>
      </a:accent1>
      <a:accent2>
        <a:srgbClr val="39B766"/>
      </a:accent2>
      <a:accent3>
        <a:srgbClr val="3DB636"/>
      </a:accent3>
      <a:accent4>
        <a:srgbClr val="74B03E"/>
      </a:accent4>
      <a:accent5>
        <a:srgbClr val="9CA650"/>
      </a:accent5>
      <a:accent6>
        <a:srgbClr val="C59936"/>
      </a:accent6>
      <a:hlink>
        <a:srgbClr val="B37381"/>
      </a:hlink>
      <a:folHlink>
        <a:srgbClr val="848484"/>
      </a:folHlink>
    </a:clrScheme>
    <a:fontScheme name="Sketchy_SerifHand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EE83C1F785C764F9A38FCBEC29DD7B3" ma:contentTypeVersion="10" ma:contentTypeDescription="Een nieuw document maken." ma:contentTypeScope="" ma:versionID="0fb06cb005f37fafc9543f4e2c773577">
  <xsd:schema xmlns:xsd="http://www.w3.org/2001/XMLSchema" xmlns:xs="http://www.w3.org/2001/XMLSchema" xmlns:p="http://schemas.microsoft.com/office/2006/metadata/properties" xmlns:ns3="fe7f3640-dee9-45f0-a89d-e6c05832ed7a" xmlns:ns4="9912d8de-1901-472a-966c-e2330e0360c6" targetNamespace="http://schemas.microsoft.com/office/2006/metadata/properties" ma:root="true" ma:fieldsID="94563ff4be7fab35ddba5810d93998b2" ns3:_="" ns4:_="">
    <xsd:import namespace="fe7f3640-dee9-45f0-a89d-e6c05832ed7a"/>
    <xsd:import namespace="9912d8de-1901-472a-966c-e2330e0360c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e7f3640-dee9-45f0-a89d-e6c05832ed7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12d8de-1901-472a-966c-e2330e0360c6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2" nillable="true" ma:displayName="Hint-hash delen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EF6F39C-2162-40B2-AADF-B912629BEAF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e7f3640-dee9-45f0-a89d-e6c05832ed7a"/>
    <ds:schemaRef ds:uri="9912d8de-1901-472a-966c-e2330e0360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6B9566D-D1E2-415F-88F4-70D850A474E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F05292-D325-437E-9779-AC8A28E5A114}">
  <ds:schemaRefs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elements/1.1/"/>
    <ds:schemaRef ds:uri="http://www.w3.org/XML/1998/namespace"/>
    <ds:schemaRef ds:uri="http://schemas.openxmlformats.org/package/2006/metadata/core-properties"/>
    <ds:schemaRef ds:uri="9912d8de-1901-472a-966c-e2330e0360c6"/>
    <ds:schemaRef ds:uri="fe7f3640-dee9-45f0-a89d-e6c05832ed7a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288</Words>
  <Application>Microsoft Office PowerPoint</Application>
  <PresentationFormat>Breedbeeld</PresentationFormat>
  <Paragraphs>69</Paragraphs>
  <Slides>10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10</vt:i4>
      </vt:variant>
    </vt:vector>
  </HeadingPairs>
  <TitlesOfParts>
    <vt:vector size="15" baseType="lpstr">
      <vt:lpstr>Arial</vt:lpstr>
      <vt:lpstr>Modern Love</vt:lpstr>
      <vt:lpstr>The Hand</vt:lpstr>
      <vt:lpstr>Wingdings</vt:lpstr>
      <vt:lpstr>SketchyVTI</vt:lpstr>
      <vt:lpstr>Slechthorendheid &amp; duizeligheid</vt:lpstr>
      <vt:lpstr>Opbouw van het oor</vt:lpstr>
      <vt:lpstr>Geleidingsslechthorendheid</vt:lpstr>
      <vt:lpstr>OMA: otitis media acuta</vt:lpstr>
      <vt:lpstr>OME: otitis media met effusie</vt:lpstr>
      <vt:lpstr>Perceptieslechthorendheid</vt:lpstr>
      <vt:lpstr>Presbyacusis</vt:lpstr>
      <vt:lpstr>Ziekte van Menière</vt:lpstr>
      <vt:lpstr>Onderzoek bij slechthorendheid</vt:lpstr>
      <vt:lpstr>Bezig met opdracht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Slechthorendheid &amp; duizeligheid</dc:title>
  <dc:creator>Hanneke van Tuinen</dc:creator>
  <cp:lastModifiedBy>Hanneke van Tuinen</cp:lastModifiedBy>
  <cp:revision>2</cp:revision>
  <dcterms:created xsi:type="dcterms:W3CDTF">2020-04-08T12:21:15Z</dcterms:created>
  <dcterms:modified xsi:type="dcterms:W3CDTF">2020-04-08T14:03:47Z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0x0101007EE83C1F785C764F9A38FCBEC29DD7B3</vt:lpwstr>
  </property>
</Properties>
</file>